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Bebas Neue" panose="020B0606020202050201" pitchFamily="34" charset="-94"/>
      <p:regular r:id="rId25"/>
    </p:embeddedFont>
    <p:embeddedFont>
      <p:font typeface="Bebas Neue Bold" panose="020B0604020202020204" charset="-94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hildos Arabic" panose="020B0604020202020204" charset="-78"/>
      <p:regular r:id="rId31"/>
    </p:embeddedFont>
    <p:embeddedFont>
      <p:font typeface="Childos Arabic Bold" panose="020B0604020202020204" charset="-78"/>
      <p:regular r:id="rId32"/>
    </p:embeddedFont>
    <p:embeddedFont>
      <p:font typeface="Montserrat Bold" panose="020B0604020202020204" charset="-94"/>
      <p:regular r:id="rId33"/>
    </p:embeddedFont>
    <p:embeddedFont>
      <p:font typeface="Montserrat Classic" panose="020B0604020202020204" charset="-94"/>
      <p:regular r:id="rId34"/>
    </p:embeddedFont>
    <p:embeddedFont>
      <p:font typeface="Montserrat Classic Bold" panose="020B0604020202020204" charset="-94"/>
      <p:regular r:id="rId35"/>
    </p:embeddedFont>
    <p:embeddedFont>
      <p:font typeface="More Sugar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gif"/><Relationship Id="rId5" Type="http://schemas.openxmlformats.org/officeDocument/2006/relationships/image" Target="../media/image46.sv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4.svg"/><Relationship Id="rId7" Type="http://schemas.openxmlformats.org/officeDocument/2006/relationships/image" Target="../media/image56.svg"/><Relationship Id="rId12" Type="http://schemas.openxmlformats.org/officeDocument/2006/relationships/image" Target="../media/image6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svg"/><Relationship Id="rId10" Type="http://schemas.openxmlformats.org/officeDocument/2006/relationships/image" Target="../media/image52.gif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44.svg"/><Relationship Id="rId7" Type="http://schemas.openxmlformats.org/officeDocument/2006/relationships/image" Target="../media/image6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7.svg"/><Relationship Id="rId5" Type="http://schemas.openxmlformats.org/officeDocument/2006/relationships/image" Target="../media/image62.sv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5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0377" y="1935077"/>
            <a:ext cx="5807246" cy="6416846"/>
          </a:xfrm>
          <a:custGeom>
            <a:avLst/>
            <a:gdLst/>
            <a:ahLst/>
            <a:cxnLst/>
            <a:rect l="l" t="t" r="r" b="b"/>
            <a:pathLst>
              <a:path w="5807246" h="6416846">
                <a:moveTo>
                  <a:pt x="0" y="0"/>
                </a:moveTo>
                <a:lnTo>
                  <a:pt x="5807246" y="0"/>
                </a:lnTo>
                <a:lnTo>
                  <a:pt x="5807246" y="6416846"/>
                </a:lnTo>
                <a:lnTo>
                  <a:pt x="0" y="6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05" y="-226200"/>
            <a:ext cx="13549332" cy="115274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3371354"/>
            <a:ext cx="5742218" cy="233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18"/>
              </a:lnSpc>
              <a:spcBef>
                <a:spcPct val="0"/>
              </a:spcBef>
            </a:pPr>
            <a:r>
              <a:rPr lang="en-US" sz="4441">
                <a:solidFill>
                  <a:srgbClr val="FFFFFF"/>
                </a:solidFill>
                <a:latin typeface="Montserrat Classic Bold"/>
              </a:rPr>
              <a:t>Alanında uzman kişilere</a:t>
            </a:r>
            <a:r>
              <a:rPr lang="en-US" sz="4441" u="none" strike="noStrike">
                <a:solidFill>
                  <a:srgbClr val="FFFFFF"/>
                </a:solidFill>
                <a:latin typeface="Montserrat Classic Bold"/>
              </a:rPr>
              <a:t> göre okunulabilirlik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6451" y="9029182"/>
            <a:ext cx="4860459" cy="114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22"/>
              </a:lnSpc>
              <a:spcBef>
                <a:spcPct val="0"/>
              </a:spcBef>
            </a:pPr>
            <a:r>
              <a:rPr lang="en-US" sz="1301">
                <a:solidFill>
                  <a:srgbClr val="FFFFFF"/>
                </a:solidFill>
                <a:latin typeface="Childos Arabic"/>
              </a:rPr>
              <a:t>Muhammad Usman Tariq, Muhammad Bilal Bashir, Muhammad Babar, Adnan Sohail.Code Readability Management of High-level Programming Languages: A Comparative Study. International Journal of Advanced Computer Science and Applications (IJACSA).2020.DOI: 10.14569/IJACSA.2020.0110375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81009" y="-3539094"/>
            <a:ext cx="9116748" cy="9116748"/>
          </a:xfrm>
          <a:custGeom>
            <a:avLst/>
            <a:gdLst/>
            <a:ahLst/>
            <a:cxnLst/>
            <a:rect l="l" t="t" r="r" b="b"/>
            <a:pathLst>
              <a:path w="9116748" h="9116748">
                <a:moveTo>
                  <a:pt x="0" y="0"/>
                </a:moveTo>
                <a:lnTo>
                  <a:pt x="9116748" y="0"/>
                </a:lnTo>
                <a:lnTo>
                  <a:pt x="9116748" y="9116748"/>
                </a:lnTo>
                <a:lnTo>
                  <a:pt x="0" y="911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flipH="1">
            <a:off x="257680" y="4845646"/>
            <a:ext cx="5557067" cy="5515389"/>
          </a:xfrm>
          <a:custGeom>
            <a:avLst/>
            <a:gdLst/>
            <a:ahLst/>
            <a:cxnLst/>
            <a:rect l="l" t="t" r="r" b="b"/>
            <a:pathLst>
              <a:path w="5557067" h="5515389">
                <a:moveTo>
                  <a:pt x="5557067" y="0"/>
                </a:moveTo>
                <a:lnTo>
                  <a:pt x="0" y="0"/>
                </a:lnTo>
                <a:lnTo>
                  <a:pt x="0" y="5515389"/>
                </a:lnTo>
                <a:lnTo>
                  <a:pt x="5557067" y="5515389"/>
                </a:lnTo>
                <a:lnTo>
                  <a:pt x="555706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3530988" y="5113871"/>
            <a:ext cx="1830913" cy="2451484"/>
            <a:chOff x="0" y="0"/>
            <a:chExt cx="482216" cy="645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2216" cy="645658"/>
            </a:xfrm>
            <a:custGeom>
              <a:avLst/>
              <a:gdLst/>
              <a:ahLst/>
              <a:cxnLst/>
              <a:rect l="l" t="t" r="r" b="b"/>
              <a:pathLst>
                <a:path w="482216" h="645658">
                  <a:moveTo>
                    <a:pt x="215651" y="0"/>
                  </a:moveTo>
                  <a:lnTo>
                    <a:pt x="266565" y="0"/>
                  </a:lnTo>
                  <a:cubicBezTo>
                    <a:pt x="385666" y="0"/>
                    <a:pt x="482216" y="96550"/>
                    <a:pt x="482216" y="215651"/>
                  </a:cubicBezTo>
                  <a:lnTo>
                    <a:pt x="482216" y="430007"/>
                  </a:lnTo>
                  <a:cubicBezTo>
                    <a:pt x="482216" y="549108"/>
                    <a:pt x="385666" y="645658"/>
                    <a:pt x="266565" y="645658"/>
                  </a:cubicBezTo>
                  <a:lnTo>
                    <a:pt x="215651" y="645658"/>
                  </a:lnTo>
                  <a:cubicBezTo>
                    <a:pt x="96550" y="645658"/>
                    <a:pt x="0" y="549108"/>
                    <a:pt x="0" y="430007"/>
                  </a:cubicBezTo>
                  <a:lnTo>
                    <a:pt x="0" y="215651"/>
                  </a:lnTo>
                  <a:cubicBezTo>
                    <a:pt x="0" y="96550"/>
                    <a:pt x="96550" y="0"/>
                    <a:pt x="215651" y="0"/>
                  </a:cubicBezTo>
                  <a:close/>
                </a:path>
              </a:pathLst>
            </a:custGeom>
            <a:solidFill>
              <a:srgbClr val="99B9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2216" cy="712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83335" y="884649"/>
            <a:ext cx="3451445" cy="8659132"/>
            <a:chOff x="0" y="0"/>
            <a:chExt cx="4601927" cy="115455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01927" cy="8273127"/>
            </a:xfrm>
            <a:custGeom>
              <a:avLst/>
              <a:gdLst/>
              <a:ahLst/>
              <a:cxnLst/>
              <a:rect l="l" t="t" r="r" b="b"/>
              <a:pathLst>
                <a:path w="4601927" h="8273127">
                  <a:moveTo>
                    <a:pt x="0" y="0"/>
                  </a:moveTo>
                  <a:lnTo>
                    <a:pt x="4601927" y="0"/>
                  </a:lnTo>
                  <a:lnTo>
                    <a:pt x="4601927" y="8273127"/>
                  </a:lnTo>
                  <a:lnTo>
                    <a:pt x="0" y="8273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8273127"/>
              <a:ext cx="4601927" cy="3272382"/>
            </a:xfrm>
            <a:custGeom>
              <a:avLst/>
              <a:gdLst/>
              <a:ahLst/>
              <a:cxnLst/>
              <a:rect l="l" t="t" r="r" b="b"/>
              <a:pathLst>
                <a:path w="4601927" h="3272382">
                  <a:moveTo>
                    <a:pt x="0" y="0"/>
                  </a:moveTo>
                  <a:lnTo>
                    <a:pt x="4601927" y="0"/>
                  </a:lnTo>
                  <a:lnTo>
                    <a:pt x="4601927" y="3272382"/>
                  </a:lnTo>
                  <a:lnTo>
                    <a:pt x="0" y="3272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152816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9700" y="795035"/>
              <a:ext cx="3748678" cy="50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32"/>
                </a:lnSpc>
                <a:spcBef>
                  <a:spcPct val="0"/>
                </a:spcBef>
              </a:pPr>
              <a:r>
                <a:rPr lang="en-US" sz="2574">
                  <a:solidFill>
                    <a:srgbClr val="130542"/>
                  </a:solidFill>
                  <a:latin typeface="More Sugar"/>
                </a:rPr>
                <a:t>PREPROCESSİNG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26624" y="3879123"/>
              <a:ext cx="3748678" cy="502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32"/>
                </a:lnSpc>
                <a:spcBef>
                  <a:spcPct val="0"/>
                </a:spcBef>
              </a:pPr>
              <a:r>
                <a:rPr lang="en-US" sz="2574">
                  <a:solidFill>
                    <a:srgbClr val="130542"/>
                  </a:solidFill>
                  <a:latin typeface="More Sugar"/>
                </a:rPr>
                <a:t>COMPILATION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26624" y="7150809"/>
              <a:ext cx="3966776" cy="52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97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130542"/>
                  </a:solidFill>
                  <a:latin typeface="More Sugar"/>
                </a:rPr>
                <a:t>ASSEMBLE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83317" y="10438273"/>
              <a:ext cx="4253392" cy="572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13"/>
                </a:lnSpc>
                <a:spcBef>
                  <a:spcPct val="0"/>
                </a:spcBef>
              </a:pPr>
              <a:r>
                <a:rPr lang="en-US" sz="2921">
                  <a:solidFill>
                    <a:srgbClr val="130542"/>
                  </a:solidFill>
                  <a:latin typeface="More Sugar"/>
                </a:rPr>
                <a:t>LINKING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431039" y="364333"/>
            <a:ext cx="4101913" cy="4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3"/>
              </a:lnSpc>
              <a:spcBef>
                <a:spcPct val="0"/>
              </a:spcBef>
            </a:pPr>
            <a:r>
              <a:rPr lang="en-US" sz="2958" spc="-59">
                <a:solidFill>
                  <a:srgbClr val="FFFFFF"/>
                </a:solidFill>
                <a:latin typeface="Childos Arabic Bold"/>
              </a:rPr>
              <a:t>Source Code (.c , .cpp , .h)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57232" y="9632053"/>
            <a:ext cx="5451826" cy="4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3"/>
              </a:lnSpc>
              <a:spcBef>
                <a:spcPct val="0"/>
              </a:spcBef>
            </a:pPr>
            <a:r>
              <a:rPr lang="en-US" sz="2958" spc="-59">
                <a:solidFill>
                  <a:srgbClr val="FFFFFF"/>
                </a:solidFill>
                <a:latin typeface="Childos Arabic Bold"/>
              </a:rPr>
              <a:t>Executable Machine Code (.exe)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373193" y="9423902"/>
            <a:ext cx="2880215" cy="863098"/>
          </a:xfrm>
          <a:custGeom>
            <a:avLst/>
            <a:gdLst/>
            <a:ahLst/>
            <a:cxnLst/>
            <a:rect l="l" t="t" r="r" b="b"/>
            <a:pathLst>
              <a:path w="2880215" h="863098">
                <a:moveTo>
                  <a:pt x="0" y="0"/>
                </a:moveTo>
                <a:lnTo>
                  <a:pt x="2880215" y="0"/>
                </a:lnTo>
                <a:lnTo>
                  <a:pt x="2880215" y="863098"/>
                </a:lnTo>
                <a:lnTo>
                  <a:pt x="0" y="863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62626" b="-137295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7" name="Freeform 17"/>
          <p:cNvSpPr/>
          <p:nvPr/>
        </p:nvSpPr>
        <p:spPr>
          <a:xfrm>
            <a:off x="10091482" y="156182"/>
            <a:ext cx="2880215" cy="863098"/>
          </a:xfrm>
          <a:custGeom>
            <a:avLst/>
            <a:gdLst/>
            <a:ahLst/>
            <a:cxnLst/>
            <a:rect l="l" t="t" r="r" b="b"/>
            <a:pathLst>
              <a:path w="2880215" h="863098">
                <a:moveTo>
                  <a:pt x="0" y="0"/>
                </a:moveTo>
                <a:lnTo>
                  <a:pt x="2880216" y="0"/>
                </a:lnTo>
                <a:lnTo>
                  <a:pt x="2880216" y="863098"/>
                </a:lnTo>
                <a:lnTo>
                  <a:pt x="0" y="863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62626" b="-137295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Freeform 18"/>
          <p:cNvSpPr/>
          <p:nvPr/>
        </p:nvSpPr>
        <p:spPr>
          <a:xfrm>
            <a:off x="3363148" y="5815918"/>
            <a:ext cx="1998753" cy="1564024"/>
          </a:xfrm>
          <a:custGeom>
            <a:avLst/>
            <a:gdLst/>
            <a:ahLst/>
            <a:cxnLst/>
            <a:rect l="l" t="t" r="r" b="b"/>
            <a:pathLst>
              <a:path w="1998753" h="1564024">
                <a:moveTo>
                  <a:pt x="0" y="0"/>
                </a:moveTo>
                <a:lnTo>
                  <a:pt x="1998753" y="0"/>
                </a:lnTo>
                <a:lnTo>
                  <a:pt x="1998753" y="1564024"/>
                </a:lnTo>
                <a:lnTo>
                  <a:pt x="0" y="15640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Freeform 19"/>
          <p:cNvSpPr/>
          <p:nvPr/>
        </p:nvSpPr>
        <p:spPr>
          <a:xfrm>
            <a:off x="4290679" y="8281823"/>
            <a:ext cx="606048" cy="628844"/>
          </a:xfrm>
          <a:custGeom>
            <a:avLst/>
            <a:gdLst/>
            <a:ahLst/>
            <a:cxnLst/>
            <a:rect l="l" t="t" r="r" b="b"/>
            <a:pathLst>
              <a:path w="606048" h="628844">
                <a:moveTo>
                  <a:pt x="0" y="0"/>
                </a:moveTo>
                <a:lnTo>
                  <a:pt x="606048" y="0"/>
                </a:lnTo>
                <a:lnTo>
                  <a:pt x="606048" y="628844"/>
                </a:lnTo>
                <a:lnTo>
                  <a:pt x="0" y="6288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TextBox 20"/>
          <p:cNvSpPr txBox="1"/>
          <p:nvPr/>
        </p:nvSpPr>
        <p:spPr>
          <a:xfrm>
            <a:off x="13461176" y="1379559"/>
            <a:ext cx="1479580" cy="45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0"/>
              </a:lnSpc>
              <a:spcBef>
                <a:spcPct val="0"/>
              </a:spcBef>
            </a:pPr>
            <a:r>
              <a:rPr lang="en-US" sz="3128" u="none" strike="noStrike">
                <a:solidFill>
                  <a:srgbClr val="000000"/>
                </a:solidFill>
                <a:latin typeface="More Sugar"/>
              </a:rPr>
              <a:t>Step 1: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69974" y="3758283"/>
            <a:ext cx="1730057" cy="45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0"/>
              </a:lnSpc>
              <a:spcBef>
                <a:spcPct val="0"/>
              </a:spcBef>
            </a:pPr>
            <a:r>
              <a:rPr lang="en-US" sz="3128" u="none" strike="noStrike">
                <a:solidFill>
                  <a:srgbClr val="000000"/>
                </a:solidFill>
                <a:latin typeface="More Sugar"/>
              </a:rPr>
              <a:t>Step 2: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98735" y="6245374"/>
            <a:ext cx="1730057" cy="45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0"/>
              </a:lnSpc>
              <a:spcBef>
                <a:spcPct val="0"/>
              </a:spcBef>
            </a:pPr>
            <a:r>
              <a:rPr lang="en-US" sz="3128" u="none" strike="noStrike">
                <a:solidFill>
                  <a:srgbClr val="000000"/>
                </a:solidFill>
                <a:latin typeface="More Sugar"/>
              </a:rPr>
              <a:t>Step 3: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89936" y="8692112"/>
            <a:ext cx="1543103" cy="45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0"/>
              </a:lnSpc>
              <a:spcBef>
                <a:spcPct val="0"/>
              </a:spcBef>
            </a:pPr>
            <a:r>
              <a:rPr lang="en-US" sz="3128" u="none" strike="noStrike">
                <a:solidFill>
                  <a:srgbClr val="000000"/>
                </a:solidFill>
                <a:latin typeface="More Sugar"/>
              </a:rPr>
              <a:t>Step 4: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02445" y="1282856"/>
            <a:ext cx="3441563" cy="5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68"/>
              </a:lnSpc>
              <a:spcBef>
                <a:spcPct val="0"/>
              </a:spcBef>
            </a:pPr>
            <a:r>
              <a:rPr lang="en-US" sz="3191" u="none" strike="noStrike">
                <a:solidFill>
                  <a:srgbClr val="000000"/>
                </a:solidFill>
                <a:latin typeface="Childos Arabic"/>
              </a:rPr>
              <a:t>Preprocessor (cpp)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947089" y="3640188"/>
            <a:ext cx="3340911" cy="5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68"/>
              </a:lnSpc>
              <a:spcBef>
                <a:spcPct val="0"/>
              </a:spcBef>
            </a:pPr>
            <a:r>
              <a:rPr lang="en-US" sz="3191" u="none" strike="noStrike">
                <a:solidFill>
                  <a:srgbClr val="000000"/>
                </a:solidFill>
                <a:latin typeface="Childos Arabic"/>
              </a:rPr>
              <a:t>Compiler(gcc , g++)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947089" y="6108317"/>
            <a:ext cx="2703503" cy="57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68"/>
              </a:lnSpc>
              <a:spcBef>
                <a:spcPct val="0"/>
              </a:spcBef>
            </a:pPr>
            <a:r>
              <a:rPr lang="en-US" sz="3191">
                <a:solidFill>
                  <a:srgbClr val="000000"/>
                </a:solidFill>
                <a:latin typeface="Childos Arabic"/>
              </a:rPr>
              <a:t>Assembler (as)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887965" y="8565602"/>
            <a:ext cx="3064038" cy="57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68"/>
              </a:lnSpc>
              <a:spcBef>
                <a:spcPct val="0"/>
              </a:spcBef>
            </a:pPr>
            <a:r>
              <a:rPr lang="en-US" sz="3191" u="none" strike="noStrike">
                <a:solidFill>
                  <a:srgbClr val="000000"/>
                </a:solidFill>
                <a:latin typeface="Childos Arabic"/>
              </a:rPr>
              <a:t>Linker (ld)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43668" y="2428854"/>
            <a:ext cx="5747524" cy="41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60"/>
              </a:lnSpc>
              <a:spcBef>
                <a:spcPct val="0"/>
              </a:spcBef>
            </a:pPr>
            <a:r>
              <a:rPr lang="en-US" sz="2782" u="none" strike="noStrike" spc="-55">
                <a:solidFill>
                  <a:srgbClr val="FFFFFF"/>
                </a:solidFill>
                <a:latin typeface="Childos Arabic Bold"/>
              </a:rPr>
              <a:t>Include Header , Expand Macro (.i , .ii)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93044" y="4890473"/>
            <a:ext cx="4101913" cy="4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3"/>
              </a:lnSpc>
              <a:spcBef>
                <a:spcPct val="0"/>
              </a:spcBef>
            </a:pPr>
            <a:r>
              <a:rPr lang="en-US" sz="2958" spc="-59">
                <a:solidFill>
                  <a:srgbClr val="FFFFFF"/>
                </a:solidFill>
                <a:latin typeface="Childos Arabic Bold"/>
              </a:rPr>
              <a:t>Assembly Code (.s)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29677" y="7156544"/>
            <a:ext cx="4101913" cy="4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3"/>
              </a:lnSpc>
              <a:spcBef>
                <a:spcPct val="0"/>
              </a:spcBef>
            </a:pPr>
            <a:r>
              <a:rPr lang="en-US" sz="2958" spc="-59">
                <a:solidFill>
                  <a:srgbClr val="FFFFFF"/>
                </a:solidFill>
                <a:latin typeface="Childos Arabic Bold"/>
              </a:rPr>
              <a:t>Machine Code (.o , .obj)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881422" y="8437454"/>
            <a:ext cx="4101913" cy="4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3"/>
              </a:lnSpc>
              <a:spcBef>
                <a:spcPct val="0"/>
              </a:spcBef>
            </a:pPr>
            <a:r>
              <a:rPr lang="en-US" sz="2958" spc="-59">
                <a:solidFill>
                  <a:srgbClr val="FFFFFF"/>
                </a:solidFill>
                <a:latin typeface="Childos Arabic Bold"/>
              </a:rPr>
              <a:t>Static Library (.lib , .a)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3330" y="542843"/>
            <a:ext cx="5121417" cy="393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45"/>
              </a:lnSpc>
            </a:pPr>
            <a:r>
              <a:rPr lang="en-US" sz="10044">
                <a:solidFill>
                  <a:srgbClr val="010101"/>
                </a:solidFill>
                <a:latin typeface="Bebas Neue Bold"/>
              </a:rPr>
              <a:t>C++’da Derleme Süreci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491" y="1832259"/>
            <a:ext cx="16663017" cy="6622481"/>
          </a:xfrm>
          <a:custGeom>
            <a:avLst/>
            <a:gdLst/>
            <a:ahLst/>
            <a:cxnLst/>
            <a:rect l="l" t="t" r="r" b="b"/>
            <a:pathLst>
              <a:path w="16663017" h="6622481">
                <a:moveTo>
                  <a:pt x="0" y="0"/>
                </a:moveTo>
                <a:lnTo>
                  <a:pt x="16663018" y="0"/>
                </a:lnTo>
                <a:lnTo>
                  <a:pt x="16663018" y="6622482"/>
                </a:lnTo>
                <a:lnTo>
                  <a:pt x="0" y="662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028700" y="7494624"/>
            <a:ext cx="3204617" cy="42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8"/>
              </a:lnSpc>
              <a:spcBef>
                <a:spcPct val="0"/>
              </a:spcBef>
            </a:pPr>
            <a:r>
              <a:rPr lang="en-US" sz="2934">
                <a:solidFill>
                  <a:srgbClr val="130542"/>
                </a:solidFill>
                <a:latin typeface="More Sugar"/>
              </a:rPr>
              <a:t>SOURCE FILE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52326" y="7290314"/>
            <a:ext cx="3006974" cy="83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8"/>
              </a:lnSpc>
              <a:spcBef>
                <a:spcPct val="0"/>
              </a:spcBef>
            </a:pPr>
            <a:r>
              <a:rPr lang="en-US" sz="2934" u="none" strike="noStrike">
                <a:solidFill>
                  <a:srgbClr val="130542"/>
                </a:solidFill>
                <a:latin typeface="More Sugar"/>
              </a:rPr>
              <a:t>MACHINE CODE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669" y="2464223"/>
            <a:ext cx="8340162" cy="5358554"/>
          </a:xfrm>
          <a:custGeom>
            <a:avLst/>
            <a:gdLst/>
            <a:ahLst/>
            <a:cxnLst/>
            <a:rect l="l" t="t" r="r" b="b"/>
            <a:pathLst>
              <a:path w="8340162" h="5358554">
                <a:moveTo>
                  <a:pt x="0" y="0"/>
                </a:moveTo>
                <a:lnTo>
                  <a:pt x="8340162" y="0"/>
                </a:lnTo>
                <a:lnTo>
                  <a:pt x="8340162" y="5358554"/>
                </a:lnTo>
                <a:lnTo>
                  <a:pt x="0" y="535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9697809" y="2464223"/>
            <a:ext cx="8340162" cy="5358554"/>
          </a:xfrm>
          <a:custGeom>
            <a:avLst/>
            <a:gdLst/>
            <a:ahLst/>
            <a:cxnLst/>
            <a:rect l="l" t="t" r="r" b="b"/>
            <a:pathLst>
              <a:path w="8340162" h="5358554">
                <a:moveTo>
                  <a:pt x="0" y="0"/>
                </a:moveTo>
                <a:lnTo>
                  <a:pt x="8340162" y="0"/>
                </a:lnTo>
                <a:lnTo>
                  <a:pt x="8340162" y="5358554"/>
                </a:lnTo>
                <a:lnTo>
                  <a:pt x="0" y="535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7266201" y="3406646"/>
            <a:ext cx="4432162" cy="3473707"/>
          </a:xfrm>
          <a:custGeom>
            <a:avLst/>
            <a:gdLst/>
            <a:ahLst/>
            <a:cxnLst/>
            <a:rect l="l" t="t" r="r" b="b"/>
            <a:pathLst>
              <a:path w="4432162" h="3473707">
                <a:moveTo>
                  <a:pt x="0" y="0"/>
                </a:moveTo>
                <a:lnTo>
                  <a:pt x="4432162" y="0"/>
                </a:lnTo>
                <a:lnTo>
                  <a:pt x="4432162" y="3473708"/>
                </a:lnTo>
                <a:lnTo>
                  <a:pt x="0" y="3473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500669" y="4113191"/>
            <a:ext cx="8157321" cy="2117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7"/>
              </a:lnSpc>
              <a:spcBef>
                <a:spcPct val="0"/>
              </a:spcBef>
            </a:pPr>
            <a:r>
              <a:rPr lang="en-US" sz="7470">
                <a:solidFill>
                  <a:srgbClr val="130542"/>
                </a:solidFill>
                <a:latin typeface="More Sugar"/>
              </a:rPr>
              <a:t>DINAMIC BINDING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30679" y="4113191"/>
            <a:ext cx="8157321" cy="2117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7"/>
              </a:lnSpc>
            </a:pPr>
            <a:r>
              <a:rPr lang="en-US" sz="7470">
                <a:solidFill>
                  <a:srgbClr val="130542"/>
                </a:solidFill>
                <a:latin typeface="More Sugar"/>
              </a:rPr>
              <a:t>STATIC</a:t>
            </a:r>
          </a:p>
          <a:p>
            <a:pPr marL="0" lvl="0" indent="0" algn="ctr">
              <a:lnSpc>
                <a:spcPts val="8217"/>
              </a:lnSpc>
              <a:spcBef>
                <a:spcPct val="0"/>
              </a:spcBef>
            </a:pPr>
            <a:r>
              <a:rPr lang="en-US" sz="7470">
                <a:solidFill>
                  <a:srgbClr val="130542"/>
                </a:solidFill>
                <a:latin typeface="More Sugar"/>
              </a:rPr>
              <a:t>BINDING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4950" y="2860413"/>
            <a:ext cx="5244860" cy="5670119"/>
          </a:xfrm>
          <a:custGeom>
            <a:avLst/>
            <a:gdLst/>
            <a:ahLst/>
            <a:cxnLst/>
            <a:rect l="l" t="t" r="r" b="b"/>
            <a:pathLst>
              <a:path w="5244860" h="5670119">
                <a:moveTo>
                  <a:pt x="0" y="0"/>
                </a:moveTo>
                <a:lnTo>
                  <a:pt x="5244861" y="0"/>
                </a:lnTo>
                <a:lnTo>
                  <a:pt x="5244861" y="5670119"/>
                </a:lnTo>
                <a:lnTo>
                  <a:pt x="0" y="5670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9528189" y="2860413"/>
            <a:ext cx="5244860" cy="5670119"/>
          </a:xfrm>
          <a:custGeom>
            <a:avLst/>
            <a:gdLst/>
            <a:ahLst/>
            <a:cxnLst/>
            <a:rect l="l" t="t" r="r" b="b"/>
            <a:pathLst>
              <a:path w="5244860" h="5670119">
                <a:moveTo>
                  <a:pt x="0" y="0"/>
                </a:moveTo>
                <a:lnTo>
                  <a:pt x="5244861" y="0"/>
                </a:lnTo>
                <a:lnTo>
                  <a:pt x="5244861" y="5670119"/>
                </a:lnTo>
                <a:lnTo>
                  <a:pt x="0" y="5670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 rot="-189431">
            <a:off x="-476227" y="6312170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5397591" y="3209831"/>
            <a:ext cx="1479580" cy="45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0"/>
              </a:lnSpc>
              <a:spcBef>
                <a:spcPct val="0"/>
              </a:spcBef>
            </a:pPr>
            <a:r>
              <a:rPr lang="en-US" sz="3128">
                <a:solidFill>
                  <a:srgbClr val="000000"/>
                </a:solidFill>
                <a:latin typeface="More Sugar"/>
              </a:rPr>
              <a:t>PUBLİC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51246" y="4712620"/>
            <a:ext cx="1994899" cy="45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0"/>
              </a:lnSpc>
              <a:spcBef>
                <a:spcPct val="0"/>
              </a:spcBef>
            </a:pPr>
            <a:r>
              <a:rPr lang="en-US" sz="3128">
                <a:solidFill>
                  <a:srgbClr val="000000"/>
                </a:solidFill>
                <a:latin typeface="More Sugar"/>
              </a:rPr>
              <a:t>PRİVATE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39931" y="6215409"/>
            <a:ext cx="2474679" cy="45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0"/>
              </a:lnSpc>
              <a:spcBef>
                <a:spcPct val="0"/>
              </a:spcBef>
            </a:pPr>
            <a:r>
              <a:rPr lang="en-US" sz="3128">
                <a:solidFill>
                  <a:srgbClr val="000000"/>
                </a:solidFill>
                <a:latin typeface="More Sugar"/>
              </a:rPr>
              <a:t>PROTECTED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52777" y="7536801"/>
            <a:ext cx="4388258" cy="87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3128">
                <a:solidFill>
                  <a:srgbClr val="000000"/>
                </a:solidFill>
                <a:latin typeface="More Sugar"/>
              </a:rPr>
              <a:t>&lt;belirteç yok&gt;</a:t>
            </a:r>
          </a:p>
          <a:p>
            <a:pPr marL="0" lvl="0" indent="0" algn="ctr">
              <a:lnSpc>
                <a:spcPts val="3440"/>
              </a:lnSpc>
              <a:spcBef>
                <a:spcPct val="0"/>
              </a:spcBef>
            </a:pPr>
            <a:r>
              <a:rPr lang="en-US" sz="3128">
                <a:solidFill>
                  <a:srgbClr val="000000"/>
                </a:solidFill>
                <a:latin typeface="More Sugar"/>
              </a:rPr>
              <a:t>(ön tanımlı , friendly)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45524" y="3089830"/>
            <a:ext cx="4472201" cy="5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68"/>
              </a:lnSpc>
              <a:spcBef>
                <a:spcPct val="0"/>
              </a:spcBef>
            </a:pPr>
            <a:r>
              <a:rPr lang="en-US" sz="3191">
                <a:solidFill>
                  <a:srgbClr val="000000"/>
                </a:solidFill>
                <a:latin typeface="Childos Arabic"/>
              </a:rPr>
              <a:t>Bütün sınıflar erişebilir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14519" y="4353193"/>
            <a:ext cx="4472201" cy="113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68"/>
              </a:lnSpc>
              <a:spcBef>
                <a:spcPct val="0"/>
              </a:spcBef>
            </a:pPr>
            <a:r>
              <a:rPr lang="en-US" sz="3191">
                <a:solidFill>
                  <a:srgbClr val="000000"/>
                </a:solidFill>
                <a:latin typeface="Childos Arabic"/>
              </a:rPr>
              <a:t>Alt sınıf dahil başka hiçbir sınıf erişemez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1136" y="5817882"/>
            <a:ext cx="4472201" cy="113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68"/>
              </a:lnSpc>
              <a:spcBef>
                <a:spcPct val="0"/>
              </a:spcBef>
            </a:pPr>
            <a:r>
              <a:rPr lang="en-US" sz="3191">
                <a:solidFill>
                  <a:srgbClr val="000000"/>
                </a:solidFill>
                <a:latin typeface="Childos Arabic"/>
              </a:rPr>
              <a:t>Alt sınıftakiler ve aynı pakettekiler erişebilir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45524" y="7631145"/>
            <a:ext cx="4472201" cy="5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68"/>
              </a:lnSpc>
              <a:spcBef>
                <a:spcPct val="0"/>
              </a:spcBef>
            </a:pPr>
            <a:r>
              <a:rPr lang="en-US" sz="3191">
                <a:solidFill>
                  <a:srgbClr val="000000"/>
                </a:solidFill>
                <a:latin typeface="Childos Arabic"/>
              </a:rPr>
              <a:t>Aynı pakettekiler erişebilir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59631" y="1727781"/>
            <a:ext cx="4993553" cy="129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0"/>
              </a:lnSpc>
              <a:spcBef>
                <a:spcPct val="0"/>
              </a:spcBef>
            </a:pPr>
            <a:r>
              <a:rPr lang="en-US" sz="4573" dirty="0">
                <a:solidFill>
                  <a:srgbClr val="000000"/>
                </a:solidFill>
                <a:latin typeface="More Sugar"/>
              </a:rPr>
              <a:t>ERIŞIM BELIRTECI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20200" y="1737713"/>
            <a:ext cx="4993553" cy="65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0"/>
              </a:lnSpc>
              <a:spcBef>
                <a:spcPct val="0"/>
              </a:spcBef>
            </a:pPr>
            <a:r>
              <a:rPr lang="en-US" sz="4573" dirty="0">
                <a:solidFill>
                  <a:srgbClr val="000000"/>
                </a:solidFill>
                <a:latin typeface="More Sugar"/>
              </a:rPr>
              <a:t>IZINLER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79033" y="77006"/>
            <a:ext cx="12112489" cy="10132989"/>
          </a:xfrm>
          <a:custGeom>
            <a:avLst/>
            <a:gdLst/>
            <a:ahLst/>
            <a:cxnLst/>
            <a:rect l="l" t="t" r="r" b="b"/>
            <a:pathLst>
              <a:path w="12112489" h="10132989">
                <a:moveTo>
                  <a:pt x="0" y="0"/>
                </a:moveTo>
                <a:lnTo>
                  <a:pt x="12112489" y="0"/>
                </a:lnTo>
                <a:lnTo>
                  <a:pt x="12112489" y="10132988"/>
                </a:lnTo>
                <a:lnTo>
                  <a:pt x="0" y="10132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6" t="-526" r="-1026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373162" y="4312415"/>
            <a:ext cx="4742074" cy="124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393"/>
              </a:lnSpc>
            </a:pPr>
            <a:r>
              <a:rPr lang="en-US" sz="9300" dirty="0">
                <a:solidFill>
                  <a:srgbClr val="010101"/>
                </a:solidFill>
                <a:latin typeface="Bebas Neue"/>
              </a:rPr>
              <a:t>KAPSÜLLEME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41652" y="488458"/>
            <a:ext cx="12226495" cy="9310083"/>
          </a:xfrm>
          <a:custGeom>
            <a:avLst/>
            <a:gdLst/>
            <a:ahLst/>
            <a:cxnLst/>
            <a:rect l="l" t="t" r="r" b="b"/>
            <a:pathLst>
              <a:path w="12226495" h="9310083">
                <a:moveTo>
                  <a:pt x="0" y="0"/>
                </a:moveTo>
                <a:lnTo>
                  <a:pt x="12226495" y="0"/>
                </a:lnTo>
                <a:lnTo>
                  <a:pt x="12226495" y="9310084"/>
                </a:lnTo>
                <a:lnTo>
                  <a:pt x="0" y="9310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849679" y="4461932"/>
            <a:ext cx="6437404" cy="169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751"/>
              </a:lnSpc>
            </a:pPr>
            <a:r>
              <a:rPr lang="en-US" sz="12625">
                <a:solidFill>
                  <a:srgbClr val="010101"/>
                </a:solidFill>
                <a:latin typeface="Bebas Neue"/>
              </a:rPr>
              <a:t>kalıtım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44961" y="597739"/>
            <a:ext cx="10782967" cy="9091521"/>
          </a:xfrm>
          <a:custGeom>
            <a:avLst/>
            <a:gdLst/>
            <a:ahLst/>
            <a:cxnLst/>
            <a:rect l="l" t="t" r="r" b="b"/>
            <a:pathLst>
              <a:path w="10782967" h="9091521">
                <a:moveTo>
                  <a:pt x="0" y="0"/>
                </a:moveTo>
                <a:lnTo>
                  <a:pt x="10782967" y="0"/>
                </a:lnTo>
                <a:lnTo>
                  <a:pt x="10782967" y="9091522"/>
                </a:lnTo>
                <a:lnTo>
                  <a:pt x="0" y="9091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33074" y="4202706"/>
            <a:ext cx="7186925" cy="1664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2393"/>
              </a:lnSpc>
            </a:pPr>
            <a:r>
              <a:rPr lang="en-US" sz="12270" dirty="0">
                <a:solidFill>
                  <a:srgbClr val="010101"/>
                </a:solidFill>
                <a:latin typeface="Bebas Neue"/>
              </a:rPr>
              <a:t>POLIMORFIZ</a:t>
            </a:r>
            <a:r>
              <a:rPr lang="tr-TR" sz="12270" dirty="0">
                <a:solidFill>
                  <a:srgbClr val="010101"/>
                </a:solidFill>
                <a:latin typeface="Bebas Neue"/>
              </a:rPr>
              <a:t>m</a:t>
            </a:r>
            <a:endParaRPr lang="en-US" sz="12270" dirty="0">
              <a:solidFill>
                <a:srgbClr val="010101"/>
              </a:solidFill>
              <a:latin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14925" y="1344064"/>
            <a:ext cx="11243039" cy="7355818"/>
          </a:xfrm>
          <a:custGeom>
            <a:avLst/>
            <a:gdLst/>
            <a:ahLst/>
            <a:cxnLst/>
            <a:rect l="l" t="t" r="r" b="b"/>
            <a:pathLst>
              <a:path w="11243039" h="7355818">
                <a:moveTo>
                  <a:pt x="0" y="0"/>
                </a:moveTo>
                <a:lnTo>
                  <a:pt x="11243039" y="0"/>
                </a:lnTo>
                <a:lnTo>
                  <a:pt x="11243039" y="7355818"/>
                </a:lnTo>
                <a:lnTo>
                  <a:pt x="0" y="7355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16274" y="4312184"/>
            <a:ext cx="6523038" cy="163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393"/>
              </a:lnSpc>
            </a:pPr>
            <a:r>
              <a:rPr lang="en-US" sz="12270">
                <a:solidFill>
                  <a:srgbClr val="010101"/>
                </a:solidFill>
                <a:latin typeface="Bebas Neue"/>
              </a:rPr>
              <a:t>soyutlama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4159" y="-2354615"/>
            <a:ext cx="14112009" cy="14112009"/>
          </a:xfrm>
          <a:custGeom>
            <a:avLst/>
            <a:gdLst/>
            <a:ahLst/>
            <a:cxnLst/>
            <a:rect l="l" t="t" r="r" b="b"/>
            <a:pathLst>
              <a:path w="14112009" h="14112009">
                <a:moveTo>
                  <a:pt x="0" y="0"/>
                </a:moveTo>
                <a:lnTo>
                  <a:pt x="14112009" y="0"/>
                </a:lnTo>
                <a:lnTo>
                  <a:pt x="14112009" y="14112009"/>
                </a:lnTo>
                <a:lnTo>
                  <a:pt x="0" y="1411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7680723" y="669763"/>
            <a:ext cx="9578577" cy="1425778"/>
            <a:chOff x="0" y="0"/>
            <a:chExt cx="2795422" cy="416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95422" cy="416101"/>
            </a:xfrm>
            <a:custGeom>
              <a:avLst/>
              <a:gdLst/>
              <a:ahLst/>
              <a:cxnLst/>
              <a:rect l="l" t="t" r="r" b="b"/>
              <a:pathLst>
                <a:path w="2795422" h="416101">
                  <a:moveTo>
                    <a:pt x="80825" y="0"/>
                  </a:moveTo>
                  <a:lnTo>
                    <a:pt x="2714597" y="0"/>
                  </a:lnTo>
                  <a:cubicBezTo>
                    <a:pt x="2736033" y="0"/>
                    <a:pt x="2756591" y="8516"/>
                    <a:pt x="2771749" y="23673"/>
                  </a:cubicBezTo>
                  <a:cubicBezTo>
                    <a:pt x="2786906" y="38831"/>
                    <a:pt x="2795422" y="59389"/>
                    <a:pt x="2795422" y="80825"/>
                  </a:cubicBezTo>
                  <a:lnTo>
                    <a:pt x="2795422" y="335275"/>
                  </a:lnTo>
                  <a:cubicBezTo>
                    <a:pt x="2795422" y="356711"/>
                    <a:pt x="2786906" y="377270"/>
                    <a:pt x="2771749" y="392427"/>
                  </a:cubicBezTo>
                  <a:cubicBezTo>
                    <a:pt x="2756591" y="407585"/>
                    <a:pt x="2736033" y="416101"/>
                    <a:pt x="2714597" y="416101"/>
                  </a:cubicBezTo>
                  <a:lnTo>
                    <a:pt x="80825" y="416101"/>
                  </a:lnTo>
                  <a:cubicBezTo>
                    <a:pt x="59389" y="416101"/>
                    <a:pt x="38831" y="407585"/>
                    <a:pt x="23673" y="392427"/>
                  </a:cubicBezTo>
                  <a:cubicBezTo>
                    <a:pt x="8516" y="377270"/>
                    <a:pt x="0" y="356711"/>
                    <a:pt x="0" y="335275"/>
                  </a:cubicBezTo>
                  <a:lnTo>
                    <a:pt x="0" y="80825"/>
                  </a:lnTo>
                  <a:cubicBezTo>
                    <a:pt x="0" y="59389"/>
                    <a:pt x="8516" y="38831"/>
                    <a:pt x="23673" y="23673"/>
                  </a:cubicBezTo>
                  <a:cubicBezTo>
                    <a:pt x="38831" y="8516"/>
                    <a:pt x="59389" y="0"/>
                    <a:pt x="80825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2795422" cy="511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44453" y="2609814"/>
            <a:ext cx="9714847" cy="2091576"/>
            <a:chOff x="0" y="0"/>
            <a:chExt cx="3743243" cy="8059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43243" cy="805908"/>
            </a:xfrm>
            <a:custGeom>
              <a:avLst/>
              <a:gdLst/>
              <a:ahLst/>
              <a:cxnLst/>
              <a:rect l="l" t="t" r="r" b="b"/>
              <a:pathLst>
                <a:path w="3743243" h="805908">
                  <a:moveTo>
                    <a:pt x="79692" y="0"/>
                  </a:moveTo>
                  <a:lnTo>
                    <a:pt x="3663552" y="0"/>
                  </a:lnTo>
                  <a:cubicBezTo>
                    <a:pt x="3707564" y="0"/>
                    <a:pt x="3743243" y="35679"/>
                    <a:pt x="3743243" y="79692"/>
                  </a:cubicBezTo>
                  <a:lnTo>
                    <a:pt x="3743243" y="726217"/>
                  </a:lnTo>
                  <a:cubicBezTo>
                    <a:pt x="3743243" y="770229"/>
                    <a:pt x="3707564" y="805908"/>
                    <a:pt x="3663552" y="805908"/>
                  </a:cubicBezTo>
                  <a:lnTo>
                    <a:pt x="79692" y="805908"/>
                  </a:lnTo>
                  <a:cubicBezTo>
                    <a:pt x="58556" y="805908"/>
                    <a:pt x="38286" y="797512"/>
                    <a:pt x="23341" y="782567"/>
                  </a:cubicBezTo>
                  <a:cubicBezTo>
                    <a:pt x="8396" y="767622"/>
                    <a:pt x="0" y="747352"/>
                    <a:pt x="0" y="726217"/>
                  </a:cubicBezTo>
                  <a:lnTo>
                    <a:pt x="0" y="79692"/>
                  </a:lnTo>
                  <a:cubicBezTo>
                    <a:pt x="0" y="58556"/>
                    <a:pt x="8396" y="38286"/>
                    <a:pt x="23341" y="23341"/>
                  </a:cubicBezTo>
                  <a:cubicBezTo>
                    <a:pt x="38286" y="8396"/>
                    <a:pt x="58556" y="0"/>
                    <a:pt x="79692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71990" y="2757451"/>
            <a:ext cx="1747666" cy="17476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44453" y="5069815"/>
            <a:ext cx="9714847" cy="2091576"/>
            <a:chOff x="0" y="0"/>
            <a:chExt cx="3743243" cy="8059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43243" cy="805908"/>
            </a:xfrm>
            <a:custGeom>
              <a:avLst/>
              <a:gdLst/>
              <a:ahLst/>
              <a:cxnLst/>
              <a:rect l="l" t="t" r="r" b="b"/>
              <a:pathLst>
                <a:path w="3743243" h="805908">
                  <a:moveTo>
                    <a:pt x="79692" y="0"/>
                  </a:moveTo>
                  <a:lnTo>
                    <a:pt x="3663552" y="0"/>
                  </a:lnTo>
                  <a:cubicBezTo>
                    <a:pt x="3707564" y="0"/>
                    <a:pt x="3743243" y="35679"/>
                    <a:pt x="3743243" y="79692"/>
                  </a:cubicBezTo>
                  <a:lnTo>
                    <a:pt x="3743243" y="726217"/>
                  </a:lnTo>
                  <a:cubicBezTo>
                    <a:pt x="3743243" y="770229"/>
                    <a:pt x="3707564" y="805908"/>
                    <a:pt x="3663552" y="805908"/>
                  </a:cubicBezTo>
                  <a:lnTo>
                    <a:pt x="79692" y="805908"/>
                  </a:lnTo>
                  <a:cubicBezTo>
                    <a:pt x="58556" y="805908"/>
                    <a:pt x="38286" y="797512"/>
                    <a:pt x="23341" y="782567"/>
                  </a:cubicBezTo>
                  <a:cubicBezTo>
                    <a:pt x="8396" y="767622"/>
                    <a:pt x="0" y="747352"/>
                    <a:pt x="0" y="726217"/>
                  </a:cubicBezTo>
                  <a:lnTo>
                    <a:pt x="0" y="79692"/>
                  </a:lnTo>
                  <a:cubicBezTo>
                    <a:pt x="0" y="58556"/>
                    <a:pt x="8396" y="38286"/>
                    <a:pt x="23341" y="23341"/>
                  </a:cubicBezTo>
                  <a:cubicBezTo>
                    <a:pt x="38286" y="8396"/>
                    <a:pt x="58556" y="0"/>
                    <a:pt x="79692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71990" y="5217452"/>
            <a:ext cx="1747666" cy="174766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44453" y="7525661"/>
            <a:ext cx="9714847" cy="2091576"/>
            <a:chOff x="0" y="0"/>
            <a:chExt cx="3743243" cy="8059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743243" cy="805908"/>
            </a:xfrm>
            <a:custGeom>
              <a:avLst/>
              <a:gdLst/>
              <a:ahLst/>
              <a:cxnLst/>
              <a:rect l="l" t="t" r="r" b="b"/>
              <a:pathLst>
                <a:path w="3743243" h="805908">
                  <a:moveTo>
                    <a:pt x="79692" y="0"/>
                  </a:moveTo>
                  <a:lnTo>
                    <a:pt x="3663552" y="0"/>
                  </a:lnTo>
                  <a:cubicBezTo>
                    <a:pt x="3707564" y="0"/>
                    <a:pt x="3743243" y="35679"/>
                    <a:pt x="3743243" y="79692"/>
                  </a:cubicBezTo>
                  <a:lnTo>
                    <a:pt x="3743243" y="726217"/>
                  </a:lnTo>
                  <a:cubicBezTo>
                    <a:pt x="3743243" y="770229"/>
                    <a:pt x="3707564" y="805908"/>
                    <a:pt x="3663552" y="805908"/>
                  </a:cubicBezTo>
                  <a:lnTo>
                    <a:pt x="79692" y="805908"/>
                  </a:lnTo>
                  <a:cubicBezTo>
                    <a:pt x="58556" y="805908"/>
                    <a:pt x="38286" y="797512"/>
                    <a:pt x="23341" y="782567"/>
                  </a:cubicBezTo>
                  <a:cubicBezTo>
                    <a:pt x="8396" y="767622"/>
                    <a:pt x="0" y="747352"/>
                    <a:pt x="0" y="726217"/>
                  </a:cubicBezTo>
                  <a:lnTo>
                    <a:pt x="0" y="79692"/>
                  </a:lnTo>
                  <a:cubicBezTo>
                    <a:pt x="0" y="58556"/>
                    <a:pt x="8396" y="38286"/>
                    <a:pt x="23341" y="23341"/>
                  </a:cubicBezTo>
                  <a:cubicBezTo>
                    <a:pt x="38286" y="8396"/>
                    <a:pt x="58556" y="0"/>
                    <a:pt x="79692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71990" y="7673298"/>
            <a:ext cx="1747666" cy="174766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059835" y="3063289"/>
            <a:ext cx="1135990" cy="1135990"/>
          </a:xfrm>
          <a:custGeom>
            <a:avLst/>
            <a:gdLst/>
            <a:ahLst/>
            <a:cxnLst/>
            <a:rect l="l" t="t" r="r" b="b"/>
            <a:pathLst>
              <a:path w="1135990" h="1135990">
                <a:moveTo>
                  <a:pt x="0" y="0"/>
                </a:moveTo>
                <a:lnTo>
                  <a:pt x="1135990" y="0"/>
                </a:lnTo>
                <a:lnTo>
                  <a:pt x="1135990" y="1135989"/>
                </a:lnTo>
                <a:lnTo>
                  <a:pt x="0" y="1135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5" name="Freeform 25"/>
          <p:cNvSpPr/>
          <p:nvPr/>
        </p:nvSpPr>
        <p:spPr>
          <a:xfrm>
            <a:off x="7926413" y="5391658"/>
            <a:ext cx="1438820" cy="1399253"/>
          </a:xfrm>
          <a:custGeom>
            <a:avLst/>
            <a:gdLst/>
            <a:ahLst/>
            <a:cxnLst/>
            <a:rect l="l" t="t" r="r" b="b"/>
            <a:pathLst>
              <a:path w="1438820" h="1399253">
                <a:moveTo>
                  <a:pt x="0" y="0"/>
                </a:moveTo>
                <a:lnTo>
                  <a:pt x="1438820" y="0"/>
                </a:lnTo>
                <a:lnTo>
                  <a:pt x="1438820" y="1399253"/>
                </a:lnTo>
                <a:lnTo>
                  <a:pt x="0" y="1399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6" name="Freeform 26"/>
          <p:cNvSpPr/>
          <p:nvPr/>
        </p:nvSpPr>
        <p:spPr>
          <a:xfrm>
            <a:off x="7849201" y="7818616"/>
            <a:ext cx="1516032" cy="1516032"/>
          </a:xfrm>
          <a:custGeom>
            <a:avLst/>
            <a:gdLst/>
            <a:ahLst/>
            <a:cxnLst/>
            <a:rect l="l" t="t" r="r" b="b"/>
            <a:pathLst>
              <a:path w="1516032" h="1516032">
                <a:moveTo>
                  <a:pt x="0" y="0"/>
                </a:moveTo>
                <a:lnTo>
                  <a:pt x="1516032" y="0"/>
                </a:lnTo>
                <a:lnTo>
                  <a:pt x="1516032" y="1516031"/>
                </a:lnTo>
                <a:lnTo>
                  <a:pt x="0" y="1516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7" name="Freeform 27"/>
          <p:cNvSpPr/>
          <p:nvPr/>
        </p:nvSpPr>
        <p:spPr>
          <a:xfrm>
            <a:off x="428067" y="2026713"/>
            <a:ext cx="6716337" cy="7231587"/>
          </a:xfrm>
          <a:custGeom>
            <a:avLst/>
            <a:gdLst/>
            <a:ahLst/>
            <a:cxnLst/>
            <a:rect l="l" t="t" r="r" b="b"/>
            <a:pathLst>
              <a:path w="6716337" h="7231587">
                <a:moveTo>
                  <a:pt x="0" y="0"/>
                </a:moveTo>
                <a:lnTo>
                  <a:pt x="6716336" y="0"/>
                </a:lnTo>
                <a:lnTo>
                  <a:pt x="6716336" y="7231587"/>
                </a:lnTo>
                <a:lnTo>
                  <a:pt x="0" y="72315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8" name="TextBox 28"/>
          <p:cNvSpPr txBox="1"/>
          <p:nvPr/>
        </p:nvSpPr>
        <p:spPr>
          <a:xfrm>
            <a:off x="8066828" y="805043"/>
            <a:ext cx="8503278" cy="99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70"/>
              </a:lnSpc>
              <a:spcBef>
                <a:spcPct val="0"/>
              </a:spcBef>
            </a:pPr>
            <a:r>
              <a:rPr lang="en-US" sz="5764">
                <a:solidFill>
                  <a:srgbClr val="FFFFFF"/>
                </a:solidFill>
                <a:latin typeface="Montserrat Classic Bold"/>
              </a:rPr>
              <a:t>Platform ve Kodlama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19656" y="3136909"/>
            <a:ext cx="7608589" cy="87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85"/>
              </a:lnSpc>
              <a:spcBef>
                <a:spcPct val="0"/>
              </a:spcBef>
            </a:pPr>
            <a:r>
              <a:rPr lang="en-US" sz="5024" spc="135">
                <a:solidFill>
                  <a:srgbClr val="FFFFFF"/>
                </a:solidFill>
                <a:latin typeface="Montserrat Bold"/>
              </a:rPr>
              <a:t> İŞLETIM SISTEMLERI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768431" y="5596910"/>
            <a:ext cx="7608589" cy="87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85"/>
              </a:lnSpc>
              <a:spcBef>
                <a:spcPct val="0"/>
              </a:spcBef>
            </a:pPr>
            <a:r>
              <a:rPr lang="en-US" sz="5024" spc="135">
                <a:solidFill>
                  <a:srgbClr val="FFFFFF"/>
                </a:solidFill>
                <a:latin typeface="Montserrat Bold"/>
              </a:rPr>
              <a:t>OYUNLAR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19656" y="7626826"/>
            <a:ext cx="7608589" cy="179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85"/>
              </a:lnSpc>
              <a:spcBef>
                <a:spcPct val="0"/>
              </a:spcBef>
            </a:pPr>
            <a:r>
              <a:rPr lang="en-US" sz="5024" spc="135">
                <a:solidFill>
                  <a:srgbClr val="FFFFFF"/>
                </a:solidFill>
                <a:latin typeface="Montserrat Bold"/>
              </a:rPr>
              <a:t>GUI TABANLI UYGULAMALAR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570106" y="919343"/>
            <a:ext cx="1838505" cy="15811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25456" y="-248577"/>
            <a:ext cx="9696760" cy="10784153"/>
            <a:chOff x="0" y="0"/>
            <a:chExt cx="2553879" cy="2840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879" cy="2840271"/>
            </a:xfrm>
            <a:custGeom>
              <a:avLst/>
              <a:gdLst/>
              <a:ahLst/>
              <a:cxnLst/>
              <a:rect l="l" t="t" r="r" b="b"/>
              <a:pathLst>
                <a:path w="2553879" h="2840271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30453" y="229746"/>
            <a:ext cx="6886764" cy="9543193"/>
            <a:chOff x="0" y="0"/>
            <a:chExt cx="4734560" cy="6560820"/>
          </a:xfrm>
        </p:grpSpPr>
        <p:sp>
          <p:nvSpPr>
            <p:cNvPr id="6" name="Freeform 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130542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Freeform 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2"/>
              <a:stretch>
                <a:fillRect l="-4780" r="-4780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9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27059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6364" y="3259004"/>
            <a:ext cx="8312406" cy="5603066"/>
            <a:chOff x="0" y="0"/>
            <a:chExt cx="2189276" cy="14757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89276" cy="1475705"/>
            </a:xfrm>
            <a:custGeom>
              <a:avLst/>
              <a:gdLst/>
              <a:ahLst/>
              <a:cxnLst/>
              <a:rect l="l" t="t" r="r" b="b"/>
              <a:pathLst>
                <a:path w="2189276" h="1475705">
                  <a:moveTo>
                    <a:pt x="31667" y="0"/>
                  </a:moveTo>
                  <a:lnTo>
                    <a:pt x="2157609" y="0"/>
                  </a:lnTo>
                  <a:cubicBezTo>
                    <a:pt x="2175098" y="0"/>
                    <a:pt x="2189276" y="14178"/>
                    <a:pt x="2189276" y="31667"/>
                  </a:cubicBezTo>
                  <a:lnTo>
                    <a:pt x="2189276" y="1444038"/>
                  </a:lnTo>
                  <a:cubicBezTo>
                    <a:pt x="2189276" y="1461527"/>
                    <a:pt x="2175098" y="1475705"/>
                    <a:pt x="2157609" y="1475705"/>
                  </a:cubicBezTo>
                  <a:lnTo>
                    <a:pt x="31667" y="1475705"/>
                  </a:lnTo>
                  <a:cubicBezTo>
                    <a:pt x="14178" y="1475705"/>
                    <a:pt x="0" y="1461527"/>
                    <a:pt x="0" y="1444038"/>
                  </a:cubicBezTo>
                  <a:lnTo>
                    <a:pt x="0" y="31667"/>
                  </a:lnTo>
                  <a:cubicBezTo>
                    <a:pt x="0" y="14178"/>
                    <a:pt x="14178" y="0"/>
                    <a:pt x="31667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189276" cy="1513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755260" y="653392"/>
            <a:ext cx="2358079" cy="2605612"/>
          </a:xfrm>
          <a:custGeom>
            <a:avLst/>
            <a:gdLst/>
            <a:ahLst/>
            <a:cxnLst/>
            <a:rect l="l" t="t" r="r" b="b"/>
            <a:pathLst>
              <a:path w="2358079" h="2605612">
                <a:moveTo>
                  <a:pt x="0" y="0"/>
                </a:moveTo>
                <a:lnTo>
                  <a:pt x="2358079" y="0"/>
                </a:lnTo>
                <a:lnTo>
                  <a:pt x="2358079" y="2605612"/>
                </a:lnTo>
                <a:lnTo>
                  <a:pt x="0" y="2605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1" name="TextBox 21"/>
          <p:cNvSpPr txBox="1"/>
          <p:nvPr/>
        </p:nvSpPr>
        <p:spPr>
          <a:xfrm>
            <a:off x="495294" y="3383459"/>
            <a:ext cx="8180093" cy="523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  <a:spcBef>
                <a:spcPct val="0"/>
              </a:spcBef>
            </a:pPr>
            <a:r>
              <a:rPr lang="en-US" sz="3471">
                <a:solidFill>
                  <a:srgbClr val="000000"/>
                </a:solidFill>
                <a:latin typeface="Montserrat Classic"/>
              </a:rPr>
              <a:t>C++, Danimarkalı bilgisayar bilimci </a:t>
            </a:r>
            <a:r>
              <a:rPr lang="en-US" sz="3471">
                <a:solidFill>
                  <a:srgbClr val="000000"/>
                </a:solidFill>
                <a:latin typeface="Montserrat Classic Bold"/>
              </a:rPr>
              <a:t>Bjarne Stroustrup</a:t>
            </a:r>
            <a:r>
              <a:rPr lang="en-US" sz="3471">
                <a:solidFill>
                  <a:srgbClr val="000000"/>
                </a:solidFill>
                <a:latin typeface="Montserrat Classic"/>
              </a:rPr>
              <a:t> tarafından geliştirilmiş bir dil olup, nesne yönelimli bir programlama dilidir ve düşük seviye ile yüksek seviye dilin bir kombinasyonunu içerir. Bu özellikleriyle C++, orta seviyeli bir programlama dilidir.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79217" y="786742"/>
            <a:ext cx="3892395" cy="289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10"/>
              </a:lnSpc>
            </a:pPr>
            <a:endParaRPr/>
          </a:p>
          <a:p>
            <a:pPr algn="just">
              <a:lnSpc>
                <a:spcPts val="7176"/>
              </a:lnSpc>
            </a:pPr>
            <a:r>
              <a:rPr lang="en-US" sz="7634" spc="328">
                <a:solidFill>
                  <a:srgbClr val="010101"/>
                </a:solidFill>
                <a:latin typeface="Bebas Neue Bold"/>
              </a:rPr>
              <a:t>Nedir?</a:t>
            </a:r>
          </a:p>
          <a:p>
            <a:pPr marL="0" lvl="0" indent="0">
              <a:lnSpc>
                <a:spcPts val="7710"/>
              </a:lnSpc>
            </a:pPr>
            <a:endParaRPr lang="en-US" sz="7634" spc="328">
              <a:solidFill>
                <a:srgbClr val="010101"/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4159" y="-2354615"/>
            <a:ext cx="14112009" cy="14112009"/>
          </a:xfrm>
          <a:custGeom>
            <a:avLst/>
            <a:gdLst/>
            <a:ahLst/>
            <a:cxnLst/>
            <a:rect l="l" t="t" r="r" b="b"/>
            <a:pathLst>
              <a:path w="14112009" h="14112009">
                <a:moveTo>
                  <a:pt x="0" y="0"/>
                </a:moveTo>
                <a:lnTo>
                  <a:pt x="14112009" y="0"/>
                </a:lnTo>
                <a:lnTo>
                  <a:pt x="14112009" y="14112009"/>
                </a:lnTo>
                <a:lnTo>
                  <a:pt x="0" y="1411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7544453" y="2609814"/>
            <a:ext cx="9714847" cy="2091576"/>
            <a:chOff x="0" y="0"/>
            <a:chExt cx="3743243" cy="805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43243" cy="805908"/>
            </a:xfrm>
            <a:custGeom>
              <a:avLst/>
              <a:gdLst/>
              <a:ahLst/>
              <a:cxnLst/>
              <a:rect l="l" t="t" r="r" b="b"/>
              <a:pathLst>
                <a:path w="3743243" h="805908">
                  <a:moveTo>
                    <a:pt x="79692" y="0"/>
                  </a:moveTo>
                  <a:lnTo>
                    <a:pt x="3663552" y="0"/>
                  </a:lnTo>
                  <a:cubicBezTo>
                    <a:pt x="3707564" y="0"/>
                    <a:pt x="3743243" y="35679"/>
                    <a:pt x="3743243" y="79692"/>
                  </a:cubicBezTo>
                  <a:lnTo>
                    <a:pt x="3743243" y="726217"/>
                  </a:lnTo>
                  <a:cubicBezTo>
                    <a:pt x="3743243" y="770229"/>
                    <a:pt x="3707564" y="805908"/>
                    <a:pt x="3663552" y="805908"/>
                  </a:cubicBezTo>
                  <a:lnTo>
                    <a:pt x="79692" y="805908"/>
                  </a:lnTo>
                  <a:cubicBezTo>
                    <a:pt x="58556" y="805908"/>
                    <a:pt x="38286" y="797512"/>
                    <a:pt x="23341" y="782567"/>
                  </a:cubicBezTo>
                  <a:cubicBezTo>
                    <a:pt x="8396" y="767622"/>
                    <a:pt x="0" y="747352"/>
                    <a:pt x="0" y="726217"/>
                  </a:cubicBezTo>
                  <a:lnTo>
                    <a:pt x="0" y="79692"/>
                  </a:lnTo>
                  <a:cubicBezTo>
                    <a:pt x="0" y="58556"/>
                    <a:pt x="8396" y="38286"/>
                    <a:pt x="23341" y="23341"/>
                  </a:cubicBezTo>
                  <a:cubicBezTo>
                    <a:pt x="38286" y="8396"/>
                    <a:pt x="58556" y="0"/>
                    <a:pt x="79692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71990" y="2757451"/>
            <a:ext cx="1747666" cy="17476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44453" y="5069815"/>
            <a:ext cx="9714847" cy="2091576"/>
            <a:chOff x="0" y="0"/>
            <a:chExt cx="3743243" cy="8059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43243" cy="805908"/>
            </a:xfrm>
            <a:custGeom>
              <a:avLst/>
              <a:gdLst/>
              <a:ahLst/>
              <a:cxnLst/>
              <a:rect l="l" t="t" r="r" b="b"/>
              <a:pathLst>
                <a:path w="3743243" h="805908">
                  <a:moveTo>
                    <a:pt x="79692" y="0"/>
                  </a:moveTo>
                  <a:lnTo>
                    <a:pt x="3663552" y="0"/>
                  </a:lnTo>
                  <a:cubicBezTo>
                    <a:pt x="3707564" y="0"/>
                    <a:pt x="3743243" y="35679"/>
                    <a:pt x="3743243" y="79692"/>
                  </a:cubicBezTo>
                  <a:lnTo>
                    <a:pt x="3743243" y="726217"/>
                  </a:lnTo>
                  <a:cubicBezTo>
                    <a:pt x="3743243" y="770229"/>
                    <a:pt x="3707564" y="805908"/>
                    <a:pt x="3663552" y="805908"/>
                  </a:cubicBezTo>
                  <a:lnTo>
                    <a:pt x="79692" y="805908"/>
                  </a:lnTo>
                  <a:cubicBezTo>
                    <a:pt x="58556" y="805908"/>
                    <a:pt x="38286" y="797512"/>
                    <a:pt x="23341" y="782567"/>
                  </a:cubicBezTo>
                  <a:cubicBezTo>
                    <a:pt x="8396" y="767622"/>
                    <a:pt x="0" y="747352"/>
                    <a:pt x="0" y="726217"/>
                  </a:cubicBezTo>
                  <a:lnTo>
                    <a:pt x="0" y="79692"/>
                  </a:lnTo>
                  <a:cubicBezTo>
                    <a:pt x="0" y="58556"/>
                    <a:pt x="8396" y="38286"/>
                    <a:pt x="23341" y="23341"/>
                  </a:cubicBezTo>
                  <a:cubicBezTo>
                    <a:pt x="38286" y="8396"/>
                    <a:pt x="58556" y="0"/>
                    <a:pt x="79692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71990" y="5217452"/>
            <a:ext cx="1747666" cy="17476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4453" y="7525661"/>
            <a:ext cx="9714847" cy="2091576"/>
            <a:chOff x="0" y="0"/>
            <a:chExt cx="3743243" cy="8059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43243" cy="805908"/>
            </a:xfrm>
            <a:custGeom>
              <a:avLst/>
              <a:gdLst/>
              <a:ahLst/>
              <a:cxnLst/>
              <a:rect l="l" t="t" r="r" b="b"/>
              <a:pathLst>
                <a:path w="3743243" h="805908">
                  <a:moveTo>
                    <a:pt x="79692" y="0"/>
                  </a:moveTo>
                  <a:lnTo>
                    <a:pt x="3663552" y="0"/>
                  </a:lnTo>
                  <a:cubicBezTo>
                    <a:pt x="3707564" y="0"/>
                    <a:pt x="3743243" y="35679"/>
                    <a:pt x="3743243" y="79692"/>
                  </a:cubicBezTo>
                  <a:lnTo>
                    <a:pt x="3743243" y="726217"/>
                  </a:lnTo>
                  <a:cubicBezTo>
                    <a:pt x="3743243" y="770229"/>
                    <a:pt x="3707564" y="805908"/>
                    <a:pt x="3663552" y="805908"/>
                  </a:cubicBezTo>
                  <a:lnTo>
                    <a:pt x="79692" y="805908"/>
                  </a:lnTo>
                  <a:cubicBezTo>
                    <a:pt x="58556" y="805908"/>
                    <a:pt x="38286" y="797512"/>
                    <a:pt x="23341" y="782567"/>
                  </a:cubicBezTo>
                  <a:cubicBezTo>
                    <a:pt x="8396" y="767622"/>
                    <a:pt x="0" y="747352"/>
                    <a:pt x="0" y="726217"/>
                  </a:cubicBezTo>
                  <a:lnTo>
                    <a:pt x="0" y="79692"/>
                  </a:lnTo>
                  <a:cubicBezTo>
                    <a:pt x="0" y="58556"/>
                    <a:pt x="8396" y="38286"/>
                    <a:pt x="23341" y="23341"/>
                  </a:cubicBezTo>
                  <a:cubicBezTo>
                    <a:pt x="38286" y="8396"/>
                    <a:pt x="58556" y="0"/>
                    <a:pt x="79692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71990" y="7673298"/>
            <a:ext cx="1747666" cy="174766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883936" y="2932320"/>
            <a:ext cx="1481297" cy="1481297"/>
          </a:xfrm>
          <a:custGeom>
            <a:avLst/>
            <a:gdLst/>
            <a:ahLst/>
            <a:cxnLst/>
            <a:rect l="l" t="t" r="r" b="b"/>
            <a:pathLst>
              <a:path w="1481297" h="1481297">
                <a:moveTo>
                  <a:pt x="0" y="0"/>
                </a:moveTo>
                <a:lnTo>
                  <a:pt x="1481297" y="0"/>
                </a:lnTo>
                <a:lnTo>
                  <a:pt x="1481297" y="1481298"/>
                </a:lnTo>
                <a:lnTo>
                  <a:pt x="0" y="1481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Freeform 22"/>
          <p:cNvSpPr/>
          <p:nvPr/>
        </p:nvSpPr>
        <p:spPr>
          <a:xfrm>
            <a:off x="7883936" y="5391658"/>
            <a:ext cx="1481297" cy="1172077"/>
          </a:xfrm>
          <a:custGeom>
            <a:avLst/>
            <a:gdLst/>
            <a:ahLst/>
            <a:cxnLst/>
            <a:rect l="l" t="t" r="r" b="b"/>
            <a:pathLst>
              <a:path w="1481297" h="1172077">
                <a:moveTo>
                  <a:pt x="0" y="0"/>
                </a:moveTo>
                <a:lnTo>
                  <a:pt x="1481297" y="0"/>
                </a:lnTo>
                <a:lnTo>
                  <a:pt x="1481297" y="1172077"/>
                </a:lnTo>
                <a:lnTo>
                  <a:pt x="0" y="1172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3" name="Freeform 23"/>
          <p:cNvSpPr/>
          <p:nvPr/>
        </p:nvSpPr>
        <p:spPr>
          <a:xfrm>
            <a:off x="8016815" y="7961491"/>
            <a:ext cx="1215538" cy="939003"/>
          </a:xfrm>
          <a:custGeom>
            <a:avLst/>
            <a:gdLst/>
            <a:ahLst/>
            <a:cxnLst/>
            <a:rect l="l" t="t" r="r" b="b"/>
            <a:pathLst>
              <a:path w="1215538" h="939003">
                <a:moveTo>
                  <a:pt x="0" y="0"/>
                </a:moveTo>
                <a:lnTo>
                  <a:pt x="1215538" y="0"/>
                </a:lnTo>
                <a:lnTo>
                  <a:pt x="1215538" y="939003"/>
                </a:lnTo>
                <a:lnTo>
                  <a:pt x="0" y="939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4" name="TextBox 24"/>
          <p:cNvSpPr txBox="1"/>
          <p:nvPr/>
        </p:nvSpPr>
        <p:spPr>
          <a:xfrm>
            <a:off x="8066828" y="805043"/>
            <a:ext cx="6335383" cy="99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70"/>
              </a:lnSpc>
              <a:spcBef>
                <a:spcPct val="0"/>
              </a:spcBef>
            </a:pPr>
            <a:r>
              <a:rPr lang="en-US" sz="5764">
                <a:solidFill>
                  <a:srgbClr val="FFFFFF"/>
                </a:solidFill>
                <a:latin typeface="Montserrat Classic Bold"/>
              </a:rPr>
              <a:t>Project Scope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680723" y="669763"/>
            <a:ext cx="9578577" cy="1425778"/>
            <a:chOff x="0" y="0"/>
            <a:chExt cx="2795422" cy="4161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795422" cy="416101"/>
            </a:xfrm>
            <a:custGeom>
              <a:avLst/>
              <a:gdLst/>
              <a:ahLst/>
              <a:cxnLst/>
              <a:rect l="l" t="t" r="r" b="b"/>
              <a:pathLst>
                <a:path w="2795422" h="416101">
                  <a:moveTo>
                    <a:pt x="80825" y="0"/>
                  </a:moveTo>
                  <a:lnTo>
                    <a:pt x="2714597" y="0"/>
                  </a:lnTo>
                  <a:cubicBezTo>
                    <a:pt x="2736033" y="0"/>
                    <a:pt x="2756591" y="8516"/>
                    <a:pt x="2771749" y="23673"/>
                  </a:cubicBezTo>
                  <a:cubicBezTo>
                    <a:pt x="2786906" y="38831"/>
                    <a:pt x="2795422" y="59389"/>
                    <a:pt x="2795422" y="80825"/>
                  </a:cubicBezTo>
                  <a:lnTo>
                    <a:pt x="2795422" y="335275"/>
                  </a:lnTo>
                  <a:cubicBezTo>
                    <a:pt x="2795422" y="356711"/>
                    <a:pt x="2786906" y="377270"/>
                    <a:pt x="2771749" y="392427"/>
                  </a:cubicBezTo>
                  <a:cubicBezTo>
                    <a:pt x="2756591" y="407585"/>
                    <a:pt x="2736033" y="416101"/>
                    <a:pt x="2714597" y="416101"/>
                  </a:cubicBezTo>
                  <a:lnTo>
                    <a:pt x="80825" y="416101"/>
                  </a:lnTo>
                  <a:cubicBezTo>
                    <a:pt x="59389" y="416101"/>
                    <a:pt x="38831" y="407585"/>
                    <a:pt x="23673" y="392427"/>
                  </a:cubicBezTo>
                  <a:cubicBezTo>
                    <a:pt x="8516" y="377270"/>
                    <a:pt x="0" y="356711"/>
                    <a:pt x="0" y="335275"/>
                  </a:cubicBezTo>
                  <a:lnTo>
                    <a:pt x="0" y="80825"/>
                  </a:lnTo>
                  <a:cubicBezTo>
                    <a:pt x="0" y="59389"/>
                    <a:pt x="8516" y="38831"/>
                    <a:pt x="23673" y="23673"/>
                  </a:cubicBezTo>
                  <a:cubicBezTo>
                    <a:pt x="38831" y="8516"/>
                    <a:pt x="59389" y="0"/>
                    <a:pt x="80825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2795422" cy="511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570106" y="919343"/>
            <a:ext cx="1838505" cy="1581114"/>
          </a:xfrm>
          <a:prstGeom prst="rect">
            <a:avLst/>
          </a:prstGeom>
        </p:spPr>
      </p:pic>
      <p:sp>
        <p:nvSpPr>
          <p:cNvPr id="29" name="Freeform 29"/>
          <p:cNvSpPr/>
          <p:nvPr/>
        </p:nvSpPr>
        <p:spPr>
          <a:xfrm>
            <a:off x="0" y="3164838"/>
            <a:ext cx="7411103" cy="4252121"/>
          </a:xfrm>
          <a:custGeom>
            <a:avLst/>
            <a:gdLst/>
            <a:ahLst/>
            <a:cxnLst/>
            <a:rect l="l" t="t" r="r" b="b"/>
            <a:pathLst>
              <a:path w="7411103" h="4252121">
                <a:moveTo>
                  <a:pt x="0" y="0"/>
                </a:moveTo>
                <a:lnTo>
                  <a:pt x="7411103" y="0"/>
                </a:lnTo>
                <a:lnTo>
                  <a:pt x="7411103" y="4252120"/>
                </a:lnTo>
                <a:lnTo>
                  <a:pt x="0" y="42521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0" name="TextBox 30"/>
          <p:cNvSpPr txBox="1"/>
          <p:nvPr/>
        </p:nvSpPr>
        <p:spPr>
          <a:xfrm>
            <a:off x="9650711" y="3136909"/>
            <a:ext cx="7608589" cy="87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85"/>
              </a:lnSpc>
              <a:spcBef>
                <a:spcPct val="0"/>
              </a:spcBef>
            </a:pPr>
            <a:r>
              <a:rPr lang="en-US" sz="5024" spc="135">
                <a:solidFill>
                  <a:srgbClr val="FFFFFF"/>
                </a:solidFill>
                <a:latin typeface="Montserrat Bold"/>
              </a:rPr>
              <a:t>TARAYICILAR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50711" y="5277358"/>
            <a:ext cx="7608589" cy="179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85"/>
              </a:lnSpc>
              <a:spcBef>
                <a:spcPct val="0"/>
              </a:spcBef>
            </a:pPr>
            <a:r>
              <a:rPr lang="en-US" sz="5024" spc="135">
                <a:solidFill>
                  <a:srgbClr val="FFFFFF"/>
                </a:solidFill>
                <a:latin typeface="Montserrat Bold"/>
              </a:rPr>
              <a:t>VERITABANI YÖNETIM SISTEMI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50711" y="7617230"/>
            <a:ext cx="7608589" cy="179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85"/>
              </a:lnSpc>
              <a:spcBef>
                <a:spcPct val="0"/>
              </a:spcBef>
            </a:pPr>
            <a:r>
              <a:rPr lang="en-US" sz="5024" u="none" strike="noStrike" spc="135">
                <a:solidFill>
                  <a:srgbClr val="FFFFFF"/>
                </a:solidFill>
                <a:latin typeface="Montserrat Bold"/>
              </a:rPr>
              <a:t>BULUT/DAĞITIK SISTEMLER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66828" y="805043"/>
            <a:ext cx="8503278" cy="99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70"/>
              </a:lnSpc>
              <a:spcBef>
                <a:spcPct val="0"/>
              </a:spcBef>
            </a:pPr>
            <a:r>
              <a:rPr lang="en-US" sz="5764">
                <a:solidFill>
                  <a:srgbClr val="FFFFFF"/>
                </a:solidFill>
                <a:latin typeface="Montserrat Classic Bold"/>
              </a:rPr>
              <a:t>Platform ve Kodlama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4159" y="-2354615"/>
            <a:ext cx="14112009" cy="14112009"/>
          </a:xfrm>
          <a:custGeom>
            <a:avLst/>
            <a:gdLst/>
            <a:ahLst/>
            <a:cxnLst/>
            <a:rect l="l" t="t" r="r" b="b"/>
            <a:pathLst>
              <a:path w="14112009" h="14112009">
                <a:moveTo>
                  <a:pt x="0" y="0"/>
                </a:moveTo>
                <a:lnTo>
                  <a:pt x="14112009" y="0"/>
                </a:lnTo>
                <a:lnTo>
                  <a:pt x="14112009" y="14112009"/>
                </a:lnTo>
                <a:lnTo>
                  <a:pt x="0" y="1411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7544453" y="2609814"/>
            <a:ext cx="9714847" cy="2091576"/>
            <a:chOff x="0" y="0"/>
            <a:chExt cx="3743243" cy="805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43243" cy="805908"/>
            </a:xfrm>
            <a:custGeom>
              <a:avLst/>
              <a:gdLst/>
              <a:ahLst/>
              <a:cxnLst/>
              <a:rect l="l" t="t" r="r" b="b"/>
              <a:pathLst>
                <a:path w="3743243" h="805908">
                  <a:moveTo>
                    <a:pt x="79692" y="0"/>
                  </a:moveTo>
                  <a:lnTo>
                    <a:pt x="3663552" y="0"/>
                  </a:lnTo>
                  <a:cubicBezTo>
                    <a:pt x="3707564" y="0"/>
                    <a:pt x="3743243" y="35679"/>
                    <a:pt x="3743243" y="79692"/>
                  </a:cubicBezTo>
                  <a:lnTo>
                    <a:pt x="3743243" y="726217"/>
                  </a:lnTo>
                  <a:cubicBezTo>
                    <a:pt x="3743243" y="770229"/>
                    <a:pt x="3707564" y="805908"/>
                    <a:pt x="3663552" y="805908"/>
                  </a:cubicBezTo>
                  <a:lnTo>
                    <a:pt x="79692" y="805908"/>
                  </a:lnTo>
                  <a:cubicBezTo>
                    <a:pt x="58556" y="805908"/>
                    <a:pt x="38286" y="797512"/>
                    <a:pt x="23341" y="782567"/>
                  </a:cubicBezTo>
                  <a:cubicBezTo>
                    <a:pt x="8396" y="767622"/>
                    <a:pt x="0" y="747352"/>
                    <a:pt x="0" y="726217"/>
                  </a:cubicBezTo>
                  <a:lnTo>
                    <a:pt x="0" y="79692"/>
                  </a:lnTo>
                  <a:cubicBezTo>
                    <a:pt x="0" y="58556"/>
                    <a:pt x="8396" y="38286"/>
                    <a:pt x="23341" y="23341"/>
                  </a:cubicBezTo>
                  <a:cubicBezTo>
                    <a:pt x="38286" y="8396"/>
                    <a:pt x="58556" y="0"/>
                    <a:pt x="79692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71990" y="2757451"/>
            <a:ext cx="1747666" cy="17476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44453" y="5069815"/>
            <a:ext cx="9714847" cy="2091576"/>
            <a:chOff x="0" y="0"/>
            <a:chExt cx="3743243" cy="8059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43243" cy="805908"/>
            </a:xfrm>
            <a:custGeom>
              <a:avLst/>
              <a:gdLst/>
              <a:ahLst/>
              <a:cxnLst/>
              <a:rect l="l" t="t" r="r" b="b"/>
              <a:pathLst>
                <a:path w="3743243" h="805908">
                  <a:moveTo>
                    <a:pt x="79692" y="0"/>
                  </a:moveTo>
                  <a:lnTo>
                    <a:pt x="3663552" y="0"/>
                  </a:lnTo>
                  <a:cubicBezTo>
                    <a:pt x="3707564" y="0"/>
                    <a:pt x="3743243" y="35679"/>
                    <a:pt x="3743243" y="79692"/>
                  </a:cubicBezTo>
                  <a:lnTo>
                    <a:pt x="3743243" y="726217"/>
                  </a:lnTo>
                  <a:cubicBezTo>
                    <a:pt x="3743243" y="770229"/>
                    <a:pt x="3707564" y="805908"/>
                    <a:pt x="3663552" y="805908"/>
                  </a:cubicBezTo>
                  <a:lnTo>
                    <a:pt x="79692" y="805908"/>
                  </a:lnTo>
                  <a:cubicBezTo>
                    <a:pt x="58556" y="805908"/>
                    <a:pt x="38286" y="797512"/>
                    <a:pt x="23341" y="782567"/>
                  </a:cubicBezTo>
                  <a:cubicBezTo>
                    <a:pt x="8396" y="767622"/>
                    <a:pt x="0" y="747352"/>
                    <a:pt x="0" y="726217"/>
                  </a:cubicBezTo>
                  <a:lnTo>
                    <a:pt x="0" y="79692"/>
                  </a:lnTo>
                  <a:cubicBezTo>
                    <a:pt x="0" y="58556"/>
                    <a:pt x="8396" y="38286"/>
                    <a:pt x="23341" y="23341"/>
                  </a:cubicBezTo>
                  <a:cubicBezTo>
                    <a:pt x="38286" y="8396"/>
                    <a:pt x="58556" y="0"/>
                    <a:pt x="79692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71990" y="5217452"/>
            <a:ext cx="1747666" cy="17476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4453" y="7525661"/>
            <a:ext cx="9714847" cy="2091576"/>
            <a:chOff x="0" y="0"/>
            <a:chExt cx="3743243" cy="8059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43243" cy="805908"/>
            </a:xfrm>
            <a:custGeom>
              <a:avLst/>
              <a:gdLst/>
              <a:ahLst/>
              <a:cxnLst/>
              <a:rect l="l" t="t" r="r" b="b"/>
              <a:pathLst>
                <a:path w="3743243" h="805908">
                  <a:moveTo>
                    <a:pt x="79692" y="0"/>
                  </a:moveTo>
                  <a:lnTo>
                    <a:pt x="3663552" y="0"/>
                  </a:lnTo>
                  <a:cubicBezTo>
                    <a:pt x="3707564" y="0"/>
                    <a:pt x="3743243" y="35679"/>
                    <a:pt x="3743243" y="79692"/>
                  </a:cubicBezTo>
                  <a:lnTo>
                    <a:pt x="3743243" y="726217"/>
                  </a:lnTo>
                  <a:cubicBezTo>
                    <a:pt x="3743243" y="770229"/>
                    <a:pt x="3707564" y="805908"/>
                    <a:pt x="3663552" y="805908"/>
                  </a:cubicBezTo>
                  <a:lnTo>
                    <a:pt x="79692" y="805908"/>
                  </a:lnTo>
                  <a:cubicBezTo>
                    <a:pt x="58556" y="805908"/>
                    <a:pt x="38286" y="797512"/>
                    <a:pt x="23341" y="782567"/>
                  </a:cubicBezTo>
                  <a:cubicBezTo>
                    <a:pt x="8396" y="767622"/>
                    <a:pt x="0" y="747352"/>
                    <a:pt x="0" y="726217"/>
                  </a:cubicBezTo>
                  <a:lnTo>
                    <a:pt x="0" y="79692"/>
                  </a:lnTo>
                  <a:cubicBezTo>
                    <a:pt x="0" y="58556"/>
                    <a:pt x="8396" y="38286"/>
                    <a:pt x="23341" y="23341"/>
                  </a:cubicBezTo>
                  <a:cubicBezTo>
                    <a:pt x="38286" y="8396"/>
                    <a:pt x="58556" y="0"/>
                    <a:pt x="79692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71990" y="7673298"/>
            <a:ext cx="1747666" cy="174766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4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930767" y="2887481"/>
            <a:ext cx="1434466" cy="1536242"/>
          </a:xfrm>
          <a:custGeom>
            <a:avLst/>
            <a:gdLst/>
            <a:ahLst/>
            <a:cxnLst/>
            <a:rect l="l" t="t" r="r" b="b"/>
            <a:pathLst>
              <a:path w="1434466" h="1536242">
                <a:moveTo>
                  <a:pt x="0" y="0"/>
                </a:moveTo>
                <a:lnTo>
                  <a:pt x="1434466" y="0"/>
                </a:lnTo>
                <a:lnTo>
                  <a:pt x="1434466" y="1536242"/>
                </a:lnTo>
                <a:lnTo>
                  <a:pt x="0" y="1536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Freeform 22"/>
          <p:cNvSpPr/>
          <p:nvPr/>
        </p:nvSpPr>
        <p:spPr>
          <a:xfrm>
            <a:off x="7930767" y="5449815"/>
            <a:ext cx="1330359" cy="1364471"/>
          </a:xfrm>
          <a:custGeom>
            <a:avLst/>
            <a:gdLst/>
            <a:ahLst/>
            <a:cxnLst/>
            <a:rect l="l" t="t" r="r" b="b"/>
            <a:pathLst>
              <a:path w="1330359" h="1364471">
                <a:moveTo>
                  <a:pt x="0" y="0"/>
                </a:moveTo>
                <a:lnTo>
                  <a:pt x="1330358" y="0"/>
                </a:lnTo>
                <a:lnTo>
                  <a:pt x="1330358" y="1364471"/>
                </a:lnTo>
                <a:lnTo>
                  <a:pt x="0" y="1364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3" name="Freeform 23"/>
          <p:cNvSpPr/>
          <p:nvPr/>
        </p:nvSpPr>
        <p:spPr>
          <a:xfrm>
            <a:off x="7942845" y="7818616"/>
            <a:ext cx="1391260" cy="1271264"/>
          </a:xfrm>
          <a:custGeom>
            <a:avLst/>
            <a:gdLst/>
            <a:ahLst/>
            <a:cxnLst/>
            <a:rect l="l" t="t" r="r" b="b"/>
            <a:pathLst>
              <a:path w="1391260" h="1271264">
                <a:moveTo>
                  <a:pt x="0" y="0"/>
                </a:moveTo>
                <a:lnTo>
                  <a:pt x="1391260" y="0"/>
                </a:lnTo>
                <a:lnTo>
                  <a:pt x="1391260" y="1271263"/>
                </a:lnTo>
                <a:lnTo>
                  <a:pt x="0" y="1271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4" name="TextBox 24"/>
          <p:cNvSpPr txBox="1"/>
          <p:nvPr/>
        </p:nvSpPr>
        <p:spPr>
          <a:xfrm>
            <a:off x="8066828" y="805043"/>
            <a:ext cx="6335383" cy="99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70"/>
              </a:lnSpc>
              <a:spcBef>
                <a:spcPct val="0"/>
              </a:spcBef>
            </a:pPr>
            <a:r>
              <a:rPr lang="en-US" sz="5764">
                <a:solidFill>
                  <a:srgbClr val="FFFFFF"/>
                </a:solidFill>
                <a:latin typeface="Montserrat Classic Bold"/>
              </a:rPr>
              <a:t>Project Scope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66828" y="805043"/>
            <a:ext cx="6335383" cy="99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70"/>
              </a:lnSpc>
              <a:spcBef>
                <a:spcPct val="0"/>
              </a:spcBef>
            </a:pPr>
            <a:r>
              <a:rPr lang="en-US" sz="5764">
                <a:solidFill>
                  <a:srgbClr val="FFFFFF"/>
                </a:solidFill>
                <a:latin typeface="Montserrat Classic Bold"/>
              </a:rPr>
              <a:t>Project Scope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680723" y="669763"/>
            <a:ext cx="9578577" cy="1425778"/>
            <a:chOff x="0" y="0"/>
            <a:chExt cx="2795422" cy="4161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95422" cy="416101"/>
            </a:xfrm>
            <a:custGeom>
              <a:avLst/>
              <a:gdLst/>
              <a:ahLst/>
              <a:cxnLst/>
              <a:rect l="l" t="t" r="r" b="b"/>
              <a:pathLst>
                <a:path w="2795422" h="416101">
                  <a:moveTo>
                    <a:pt x="80825" y="0"/>
                  </a:moveTo>
                  <a:lnTo>
                    <a:pt x="2714597" y="0"/>
                  </a:lnTo>
                  <a:cubicBezTo>
                    <a:pt x="2736033" y="0"/>
                    <a:pt x="2756591" y="8516"/>
                    <a:pt x="2771749" y="23673"/>
                  </a:cubicBezTo>
                  <a:cubicBezTo>
                    <a:pt x="2786906" y="38831"/>
                    <a:pt x="2795422" y="59389"/>
                    <a:pt x="2795422" y="80825"/>
                  </a:cubicBezTo>
                  <a:lnTo>
                    <a:pt x="2795422" y="335275"/>
                  </a:lnTo>
                  <a:cubicBezTo>
                    <a:pt x="2795422" y="356711"/>
                    <a:pt x="2786906" y="377270"/>
                    <a:pt x="2771749" y="392427"/>
                  </a:cubicBezTo>
                  <a:cubicBezTo>
                    <a:pt x="2756591" y="407585"/>
                    <a:pt x="2736033" y="416101"/>
                    <a:pt x="2714597" y="416101"/>
                  </a:cubicBezTo>
                  <a:lnTo>
                    <a:pt x="80825" y="416101"/>
                  </a:lnTo>
                  <a:cubicBezTo>
                    <a:pt x="59389" y="416101"/>
                    <a:pt x="38831" y="407585"/>
                    <a:pt x="23673" y="392427"/>
                  </a:cubicBezTo>
                  <a:cubicBezTo>
                    <a:pt x="8516" y="377270"/>
                    <a:pt x="0" y="356711"/>
                    <a:pt x="0" y="335275"/>
                  </a:cubicBezTo>
                  <a:lnTo>
                    <a:pt x="0" y="80825"/>
                  </a:lnTo>
                  <a:cubicBezTo>
                    <a:pt x="0" y="59389"/>
                    <a:pt x="8516" y="38831"/>
                    <a:pt x="23673" y="23673"/>
                  </a:cubicBezTo>
                  <a:cubicBezTo>
                    <a:pt x="38831" y="8516"/>
                    <a:pt x="59389" y="0"/>
                    <a:pt x="80825" y="0"/>
                  </a:cubicBezTo>
                  <a:close/>
                </a:path>
              </a:pathLst>
            </a:custGeom>
            <a:solidFill>
              <a:srgbClr val="0F423C"/>
            </a:solidFill>
            <a:ln w="571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2795422" cy="511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066828" y="805043"/>
            <a:ext cx="8503278" cy="99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70"/>
              </a:lnSpc>
              <a:spcBef>
                <a:spcPct val="0"/>
              </a:spcBef>
            </a:pPr>
            <a:r>
              <a:rPr lang="en-US" sz="5764">
                <a:solidFill>
                  <a:srgbClr val="FFFFFF"/>
                </a:solidFill>
                <a:latin typeface="Montserrat Classic Bold"/>
              </a:rPr>
              <a:t>Platform ve Kodlama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570106" y="919343"/>
            <a:ext cx="1838505" cy="1581114"/>
          </a:xfrm>
          <a:prstGeom prst="rect">
            <a:avLst/>
          </a:prstGeom>
        </p:spPr>
      </p:pic>
      <p:sp>
        <p:nvSpPr>
          <p:cNvPr id="31" name="Freeform 31"/>
          <p:cNvSpPr/>
          <p:nvPr/>
        </p:nvSpPr>
        <p:spPr>
          <a:xfrm>
            <a:off x="1301599" y="2500457"/>
            <a:ext cx="6242855" cy="5569265"/>
          </a:xfrm>
          <a:custGeom>
            <a:avLst/>
            <a:gdLst/>
            <a:ahLst/>
            <a:cxnLst/>
            <a:rect l="l" t="t" r="r" b="b"/>
            <a:pathLst>
              <a:path w="6242855" h="5569265">
                <a:moveTo>
                  <a:pt x="0" y="0"/>
                </a:moveTo>
                <a:lnTo>
                  <a:pt x="6242854" y="0"/>
                </a:lnTo>
                <a:lnTo>
                  <a:pt x="6242854" y="5569266"/>
                </a:lnTo>
                <a:lnTo>
                  <a:pt x="0" y="55692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2" name="TextBox 32"/>
          <p:cNvSpPr txBox="1"/>
          <p:nvPr/>
        </p:nvSpPr>
        <p:spPr>
          <a:xfrm>
            <a:off x="9650711" y="3161227"/>
            <a:ext cx="7608589" cy="87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85"/>
              </a:lnSpc>
              <a:spcBef>
                <a:spcPct val="0"/>
              </a:spcBef>
            </a:pPr>
            <a:r>
              <a:rPr lang="en-US" sz="5024" spc="135">
                <a:solidFill>
                  <a:srgbClr val="FFFFFF"/>
                </a:solidFill>
                <a:latin typeface="Montserrat Bold"/>
              </a:rPr>
              <a:t>LIBRARIES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50711" y="5596910"/>
            <a:ext cx="7608589" cy="87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85"/>
              </a:lnSpc>
              <a:spcBef>
                <a:spcPct val="0"/>
              </a:spcBef>
            </a:pPr>
            <a:r>
              <a:rPr lang="en-US" sz="5024" spc="135">
                <a:solidFill>
                  <a:srgbClr val="FFFFFF"/>
                </a:solidFill>
                <a:latin typeface="Montserrat Bold"/>
              </a:rPr>
              <a:t>GÖMÜLÜ SISTEMLER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50711" y="8052756"/>
            <a:ext cx="7608589" cy="87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85"/>
              </a:lnSpc>
              <a:spcBef>
                <a:spcPct val="0"/>
              </a:spcBef>
            </a:pPr>
            <a:r>
              <a:rPr lang="en-US" sz="5024" spc="135">
                <a:solidFill>
                  <a:srgbClr val="FFFFFF"/>
                </a:solidFill>
                <a:latin typeface="Montserrat Bold"/>
              </a:rPr>
              <a:t>DERLEYICILER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3737" y="3419024"/>
            <a:ext cx="5929104" cy="5929104"/>
          </a:xfrm>
          <a:custGeom>
            <a:avLst/>
            <a:gdLst/>
            <a:ahLst/>
            <a:cxnLst/>
            <a:rect l="l" t="t" r="r" b="b"/>
            <a:pathLst>
              <a:path w="5929104" h="5929104">
                <a:moveTo>
                  <a:pt x="0" y="0"/>
                </a:moveTo>
                <a:lnTo>
                  <a:pt x="5929104" y="0"/>
                </a:lnTo>
                <a:lnTo>
                  <a:pt x="5929104" y="5929104"/>
                </a:lnTo>
                <a:lnTo>
                  <a:pt x="0" y="5929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4922538" y="938872"/>
            <a:ext cx="9649885" cy="6433257"/>
          </a:xfrm>
          <a:custGeom>
            <a:avLst/>
            <a:gdLst/>
            <a:ahLst/>
            <a:cxnLst/>
            <a:rect l="l" t="t" r="r" b="b"/>
            <a:pathLst>
              <a:path w="9649885" h="6433257">
                <a:moveTo>
                  <a:pt x="0" y="0"/>
                </a:moveTo>
                <a:lnTo>
                  <a:pt x="9649886" y="0"/>
                </a:lnTo>
                <a:lnTo>
                  <a:pt x="9649886" y="6433256"/>
                </a:lnTo>
                <a:lnTo>
                  <a:pt x="0" y="6433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12499253" y="4793118"/>
            <a:ext cx="4555010" cy="4555010"/>
          </a:xfrm>
          <a:custGeom>
            <a:avLst/>
            <a:gdLst/>
            <a:ahLst/>
            <a:cxnLst/>
            <a:rect l="l" t="t" r="r" b="b"/>
            <a:pathLst>
              <a:path w="4555010" h="4555010">
                <a:moveTo>
                  <a:pt x="0" y="0"/>
                </a:moveTo>
                <a:lnTo>
                  <a:pt x="4555010" y="0"/>
                </a:lnTo>
                <a:lnTo>
                  <a:pt x="4555010" y="4555010"/>
                </a:lnTo>
                <a:lnTo>
                  <a:pt x="0" y="4555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263807" y="1017177"/>
            <a:ext cx="7124012" cy="152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66"/>
              </a:lnSpc>
              <a:spcBef>
                <a:spcPct val="0"/>
              </a:spcBef>
            </a:pPr>
            <a:r>
              <a:rPr lang="en-US" sz="8904">
                <a:solidFill>
                  <a:srgbClr val="FFFFFF"/>
                </a:solidFill>
                <a:latin typeface="Montserrat Classic Bold"/>
              </a:rPr>
              <a:t>C++ İDE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90775"/>
            <a:ext cx="10951463" cy="688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1"/>
              </a:lnSpc>
            </a:pPr>
            <a:r>
              <a:rPr lang="en-US" sz="7815">
                <a:solidFill>
                  <a:srgbClr val="000000"/>
                </a:solidFill>
                <a:latin typeface="Childos Arabic"/>
              </a:rPr>
              <a:t>METİN FURKAN YAMAN </a:t>
            </a:r>
          </a:p>
          <a:p>
            <a:pPr>
              <a:lnSpc>
                <a:spcPts val="10941"/>
              </a:lnSpc>
            </a:pPr>
            <a:r>
              <a:rPr lang="en-US" sz="7815">
                <a:solidFill>
                  <a:srgbClr val="000000"/>
                </a:solidFill>
                <a:latin typeface="Childos Arabic"/>
              </a:rPr>
              <a:t>211 000 110 10</a:t>
            </a:r>
          </a:p>
          <a:p>
            <a:pPr>
              <a:lnSpc>
                <a:spcPts val="10941"/>
              </a:lnSpc>
            </a:pPr>
            <a:endParaRPr lang="en-US" sz="7815">
              <a:solidFill>
                <a:srgbClr val="000000"/>
              </a:solidFill>
              <a:latin typeface="Childos Arabic"/>
            </a:endParaRPr>
          </a:p>
          <a:p>
            <a:pPr>
              <a:lnSpc>
                <a:spcPts val="10941"/>
              </a:lnSpc>
            </a:pPr>
            <a:r>
              <a:rPr lang="en-US" sz="7815">
                <a:solidFill>
                  <a:srgbClr val="000000"/>
                </a:solidFill>
                <a:latin typeface="Childos Arabic"/>
              </a:rPr>
              <a:t>SEMA NUR EKMEKCİ</a:t>
            </a:r>
          </a:p>
          <a:p>
            <a:pPr marL="0" lvl="0" indent="0" algn="l">
              <a:lnSpc>
                <a:spcPts val="10941"/>
              </a:lnSpc>
              <a:spcBef>
                <a:spcPct val="0"/>
              </a:spcBef>
            </a:pPr>
            <a:r>
              <a:rPr lang="en-US" sz="7815">
                <a:solidFill>
                  <a:srgbClr val="000000"/>
                </a:solidFill>
                <a:latin typeface="Childos Arabic"/>
              </a:rPr>
              <a:t>211 000 110 50</a:t>
            </a:r>
          </a:p>
        </p:txBody>
      </p:sp>
      <p:sp>
        <p:nvSpPr>
          <p:cNvPr id="3" name="Freeform 3"/>
          <p:cNvSpPr/>
          <p:nvPr/>
        </p:nvSpPr>
        <p:spPr>
          <a:xfrm>
            <a:off x="12273277" y="2865320"/>
            <a:ext cx="4428619" cy="5225509"/>
          </a:xfrm>
          <a:custGeom>
            <a:avLst/>
            <a:gdLst/>
            <a:ahLst/>
            <a:cxnLst/>
            <a:rect l="l" t="t" r="r" b="b"/>
            <a:pathLst>
              <a:path w="4428619" h="5225509">
                <a:moveTo>
                  <a:pt x="0" y="0"/>
                </a:moveTo>
                <a:lnTo>
                  <a:pt x="4428619" y="0"/>
                </a:lnTo>
                <a:lnTo>
                  <a:pt x="4428619" y="5225509"/>
                </a:lnTo>
                <a:lnTo>
                  <a:pt x="0" y="5225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57547" y="2197010"/>
            <a:ext cx="927410" cy="927410"/>
            <a:chOff x="0" y="0"/>
            <a:chExt cx="1236547" cy="123654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3368" tIns="53368" rIns="53368" bIns="5336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40552" y="-38832"/>
              <a:ext cx="355442" cy="1028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57547" y="3498866"/>
            <a:ext cx="927410" cy="927410"/>
            <a:chOff x="0" y="0"/>
            <a:chExt cx="1236547" cy="123654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3368" tIns="53368" rIns="53368" bIns="5336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40552" y="-38832"/>
              <a:ext cx="355442" cy="1028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57547" y="5679955"/>
            <a:ext cx="927410" cy="927410"/>
            <a:chOff x="0" y="0"/>
            <a:chExt cx="1236547" cy="123654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3368" tIns="53368" rIns="53368" bIns="5336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40552" y="-38832"/>
              <a:ext cx="355442" cy="1028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57547" y="7573670"/>
            <a:ext cx="927410" cy="927410"/>
            <a:chOff x="0" y="0"/>
            <a:chExt cx="1236547" cy="123654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3368" tIns="53368" rIns="53368" bIns="5336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440552" y="-38832"/>
              <a:ext cx="355442" cy="1028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4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44340" y="6170571"/>
            <a:ext cx="7849593" cy="4441670"/>
          </a:xfrm>
          <a:custGeom>
            <a:avLst/>
            <a:gdLst/>
            <a:ahLst/>
            <a:cxnLst/>
            <a:rect l="l" t="t" r="r" b="b"/>
            <a:pathLst>
              <a:path w="7849593" h="4441670">
                <a:moveTo>
                  <a:pt x="0" y="0"/>
                </a:moveTo>
                <a:lnTo>
                  <a:pt x="7849593" y="0"/>
                </a:lnTo>
                <a:lnTo>
                  <a:pt x="7849593" y="4441670"/>
                </a:lnTo>
                <a:lnTo>
                  <a:pt x="0" y="444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3" name="Freeform 23"/>
          <p:cNvSpPr/>
          <p:nvPr/>
        </p:nvSpPr>
        <p:spPr>
          <a:xfrm>
            <a:off x="188788" y="5137889"/>
            <a:ext cx="2007650" cy="1442999"/>
          </a:xfrm>
          <a:custGeom>
            <a:avLst/>
            <a:gdLst/>
            <a:ahLst/>
            <a:cxnLst/>
            <a:rect l="l" t="t" r="r" b="b"/>
            <a:pathLst>
              <a:path w="2007650" h="1442999">
                <a:moveTo>
                  <a:pt x="0" y="0"/>
                </a:moveTo>
                <a:lnTo>
                  <a:pt x="2007650" y="0"/>
                </a:lnTo>
                <a:lnTo>
                  <a:pt x="2007650" y="1442998"/>
                </a:lnTo>
                <a:lnTo>
                  <a:pt x="0" y="1442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4" name="Freeform 24"/>
          <p:cNvSpPr/>
          <p:nvPr/>
        </p:nvSpPr>
        <p:spPr>
          <a:xfrm>
            <a:off x="2642986" y="4680464"/>
            <a:ext cx="2188818" cy="1751054"/>
          </a:xfrm>
          <a:custGeom>
            <a:avLst/>
            <a:gdLst/>
            <a:ahLst/>
            <a:cxnLst/>
            <a:rect l="l" t="t" r="r" b="b"/>
            <a:pathLst>
              <a:path w="2188818" h="1751054">
                <a:moveTo>
                  <a:pt x="0" y="0"/>
                </a:moveTo>
                <a:lnTo>
                  <a:pt x="2188818" y="0"/>
                </a:lnTo>
                <a:lnTo>
                  <a:pt x="2188818" y="1751054"/>
                </a:lnTo>
                <a:lnTo>
                  <a:pt x="0" y="175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5" name="Freeform 25"/>
          <p:cNvSpPr/>
          <p:nvPr/>
        </p:nvSpPr>
        <p:spPr>
          <a:xfrm>
            <a:off x="6536508" y="5976078"/>
            <a:ext cx="1268745" cy="1259229"/>
          </a:xfrm>
          <a:custGeom>
            <a:avLst/>
            <a:gdLst/>
            <a:ahLst/>
            <a:cxnLst/>
            <a:rect l="l" t="t" r="r" b="b"/>
            <a:pathLst>
              <a:path w="1268745" h="1259229">
                <a:moveTo>
                  <a:pt x="0" y="0"/>
                </a:moveTo>
                <a:lnTo>
                  <a:pt x="1268745" y="0"/>
                </a:lnTo>
                <a:lnTo>
                  <a:pt x="1268745" y="1259229"/>
                </a:lnTo>
                <a:lnTo>
                  <a:pt x="0" y="1259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6" name="Freeform 26"/>
          <p:cNvSpPr/>
          <p:nvPr/>
        </p:nvSpPr>
        <p:spPr>
          <a:xfrm>
            <a:off x="-566372" y="7032944"/>
            <a:ext cx="1044064" cy="1203532"/>
          </a:xfrm>
          <a:custGeom>
            <a:avLst/>
            <a:gdLst/>
            <a:ahLst/>
            <a:cxnLst/>
            <a:rect l="l" t="t" r="r" b="b"/>
            <a:pathLst>
              <a:path w="1044064" h="1203532">
                <a:moveTo>
                  <a:pt x="0" y="0"/>
                </a:moveTo>
                <a:lnTo>
                  <a:pt x="1044064" y="0"/>
                </a:lnTo>
                <a:lnTo>
                  <a:pt x="1044064" y="1203533"/>
                </a:lnTo>
                <a:lnTo>
                  <a:pt x="0" y="1203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7" name="TextBox 27"/>
          <p:cNvSpPr txBox="1"/>
          <p:nvPr/>
        </p:nvSpPr>
        <p:spPr>
          <a:xfrm>
            <a:off x="9567625" y="2409398"/>
            <a:ext cx="8935549" cy="45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711">
                <a:solidFill>
                  <a:srgbClr val="000000"/>
                </a:solidFill>
                <a:latin typeface="Montserrat Classic"/>
              </a:rPr>
              <a:t>N</a:t>
            </a:r>
            <a:r>
              <a:rPr lang="en-US" sz="2711" u="none" strike="noStrike">
                <a:solidFill>
                  <a:srgbClr val="000000"/>
                </a:solidFill>
                <a:latin typeface="Montserrat Classic"/>
              </a:rPr>
              <a:t>esne yönelimli programlamayı destekler.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67625" y="3451241"/>
            <a:ext cx="7714404" cy="188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711" u="none" strike="noStrike">
                <a:solidFill>
                  <a:srgbClr val="000000"/>
                </a:solidFill>
                <a:latin typeface="Montserrat Classic"/>
              </a:rPr>
              <a:t>C++ Standart Kütüphanesi, zengin bir sınıf ve fonksiyon koleksiyonu sunarak programcılara etkili bir kod yazma deneyimi sağlar.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67625" y="7526045"/>
            <a:ext cx="7958219" cy="93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711">
                <a:solidFill>
                  <a:srgbClr val="000000"/>
                </a:solidFill>
                <a:latin typeface="Montserrat Classic"/>
              </a:rPr>
              <a:t>T</a:t>
            </a:r>
            <a:r>
              <a:rPr lang="en-US" sz="2711" u="none" strike="noStrike">
                <a:solidFill>
                  <a:srgbClr val="000000"/>
                </a:solidFill>
                <a:latin typeface="Montserrat Classic"/>
              </a:rPr>
              <a:t>ür güvenliğini ve hata yakalama mekanizmalarının iyileştirmesi hedeflenmiştir.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52071" y="1438447"/>
            <a:ext cx="6605476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873"/>
              </a:lnSpc>
              <a:spcBef>
                <a:spcPct val="0"/>
              </a:spcBef>
            </a:pPr>
            <a:r>
              <a:rPr lang="en-US" sz="8228">
                <a:solidFill>
                  <a:srgbClr val="000000"/>
                </a:solidFill>
                <a:latin typeface="Bebas Neue Bold"/>
              </a:rPr>
              <a:t>neden c++ geliştirildi ?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67625" y="5632330"/>
            <a:ext cx="7958219" cy="14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711" u="none" strike="noStrike">
                <a:solidFill>
                  <a:srgbClr val="000000"/>
                </a:solidFill>
                <a:latin typeface="Montserrat Classic"/>
              </a:rPr>
              <a:t>C++, prosedürel bir programlama dili olan C'den farklılaşarak, yapısal ve disiplinli programlamaya olanak veren özellikler sunar.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021704"/>
            <a:ext cx="19925090" cy="5531230"/>
            <a:chOff x="0" y="0"/>
            <a:chExt cx="26566787" cy="7374974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1011903" cy="7374974"/>
            </a:xfrm>
            <a:custGeom>
              <a:avLst/>
              <a:gdLst/>
              <a:ahLst/>
              <a:cxnLst/>
              <a:rect l="l" t="t" r="r" b="b"/>
              <a:pathLst>
                <a:path w="11011903" h="7374974">
                  <a:moveTo>
                    <a:pt x="11011903" y="0"/>
                  </a:moveTo>
                  <a:lnTo>
                    <a:pt x="0" y="0"/>
                  </a:lnTo>
                  <a:lnTo>
                    <a:pt x="0" y="7374974"/>
                  </a:lnTo>
                  <a:lnTo>
                    <a:pt x="11011903" y="7374974"/>
                  </a:lnTo>
                  <a:lnTo>
                    <a:pt x="1101190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2117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Freeform 4"/>
            <p:cNvSpPr/>
            <p:nvPr/>
          </p:nvSpPr>
          <p:spPr>
            <a:xfrm flipV="1">
              <a:off x="10916975" y="0"/>
              <a:ext cx="15649811" cy="7374974"/>
            </a:xfrm>
            <a:custGeom>
              <a:avLst/>
              <a:gdLst/>
              <a:ahLst/>
              <a:cxnLst/>
              <a:rect l="l" t="t" r="r" b="b"/>
              <a:pathLst>
                <a:path w="15649811" h="7374974">
                  <a:moveTo>
                    <a:pt x="0" y="7374974"/>
                  </a:moveTo>
                  <a:lnTo>
                    <a:pt x="15649812" y="7374974"/>
                  </a:lnTo>
                  <a:lnTo>
                    <a:pt x="15649812" y="0"/>
                  </a:lnTo>
                  <a:lnTo>
                    <a:pt x="0" y="0"/>
                  </a:lnTo>
                  <a:lnTo>
                    <a:pt x="0" y="7374974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751444" y="-1805435"/>
            <a:ext cx="3401235" cy="34183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1236869" y="8884393"/>
            <a:ext cx="2473739" cy="2488792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3499537" y="2081291"/>
            <a:ext cx="1521018" cy="842264"/>
          </a:xfrm>
          <a:custGeom>
            <a:avLst/>
            <a:gdLst/>
            <a:ahLst/>
            <a:cxnLst/>
            <a:rect l="l" t="t" r="r" b="b"/>
            <a:pathLst>
              <a:path w="1521018" h="842264">
                <a:moveTo>
                  <a:pt x="0" y="0"/>
                </a:moveTo>
                <a:lnTo>
                  <a:pt x="1521018" y="0"/>
                </a:lnTo>
                <a:lnTo>
                  <a:pt x="1521018" y="842264"/>
                </a:lnTo>
                <a:lnTo>
                  <a:pt x="0" y="84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268191" y="2081291"/>
            <a:ext cx="1521018" cy="842264"/>
          </a:xfrm>
          <a:custGeom>
            <a:avLst/>
            <a:gdLst/>
            <a:ahLst/>
            <a:cxnLst/>
            <a:rect l="l" t="t" r="r" b="b"/>
            <a:pathLst>
              <a:path w="1521018" h="842264">
                <a:moveTo>
                  <a:pt x="0" y="0"/>
                </a:moveTo>
                <a:lnTo>
                  <a:pt x="1521018" y="0"/>
                </a:lnTo>
                <a:lnTo>
                  <a:pt x="1521018" y="842264"/>
                </a:lnTo>
                <a:lnTo>
                  <a:pt x="0" y="84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789209" y="8621472"/>
            <a:ext cx="1521018" cy="842264"/>
          </a:xfrm>
          <a:custGeom>
            <a:avLst/>
            <a:gdLst/>
            <a:ahLst/>
            <a:cxnLst/>
            <a:rect l="l" t="t" r="r" b="b"/>
            <a:pathLst>
              <a:path w="1521018" h="842264">
                <a:moveTo>
                  <a:pt x="0" y="0"/>
                </a:moveTo>
                <a:lnTo>
                  <a:pt x="1521018" y="0"/>
                </a:lnTo>
                <a:lnTo>
                  <a:pt x="1521018" y="842264"/>
                </a:lnTo>
                <a:lnTo>
                  <a:pt x="0" y="84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5089641" y="8621472"/>
            <a:ext cx="1521018" cy="842264"/>
          </a:xfrm>
          <a:custGeom>
            <a:avLst/>
            <a:gdLst/>
            <a:ahLst/>
            <a:cxnLst/>
            <a:rect l="l" t="t" r="r" b="b"/>
            <a:pathLst>
              <a:path w="1521018" h="842264">
                <a:moveTo>
                  <a:pt x="0" y="0"/>
                </a:moveTo>
                <a:lnTo>
                  <a:pt x="1521017" y="0"/>
                </a:lnTo>
                <a:lnTo>
                  <a:pt x="1521017" y="842264"/>
                </a:lnTo>
                <a:lnTo>
                  <a:pt x="0" y="84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8390072" y="8621472"/>
            <a:ext cx="1521018" cy="842264"/>
          </a:xfrm>
          <a:custGeom>
            <a:avLst/>
            <a:gdLst/>
            <a:ahLst/>
            <a:cxnLst/>
            <a:rect l="l" t="t" r="r" b="b"/>
            <a:pathLst>
              <a:path w="1521018" h="842264">
                <a:moveTo>
                  <a:pt x="0" y="0"/>
                </a:moveTo>
                <a:lnTo>
                  <a:pt x="1521018" y="0"/>
                </a:lnTo>
                <a:lnTo>
                  <a:pt x="1521018" y="842264"/>
                </a:lnTo>
                <a:lnTo>
                  <a:pt x="0" y="84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11690504" y="8621472"/>
            <a:ext cx="1521018" cy="842264"/>
          </a:xfrm>
          <a:custGeom>
            <a:avLst/>
            <a:gdLst/>
            <a:ahLst/>
            <a:cxnLst/>
            <a:rect l="l" t="t" r="r" b="b"/>
            <a:pathLst>
              <a:path w="1521018" h="842264">
                <a:moveTo>
                  <a:pt x="0" y="0"/>
                </a:moveTo>
                <a:lnTo>
                  <a:pt x="1521018" y="0"/>
                </a:lnTo>
                <a:lnTo>
                  <a:pt x="1521018" y="842264"/>
                </a:lnTo>
                <a:lnTo>
                  <a:pt x="0" y="84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14990935" y="8621472"/>
            <a:ext cx="1521018" cy="842264"/>
          </a:xfrm>
          <a:custGeom>
            <a:avLst/>
            <a:gdLst/>
            <a:ahLst/>
            <a:cxnLst/>
            <a:rect l="l" t="t" r="r" b="b"/>
            <a:pathLst>
              <a:path w="1521018" h="842264">
                <a:moveTo>
                  <a:pt x="0" y="0"/>
                </a:moveTo>
                <a:lnTo>
                  <a:pt x="1521018" y="0"/>
                </a:lnTo>
                <a:lnTo>
                  <a:pt x="1521018" y="842264"/>
                </a:lnTo>
                <a:lnTo>
                  <a:pt x="0" y="84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6730882" y="2081291"/>
            <a:ext cx="1521018" cy="842264"/>
          </a:xfrm>
          <a:custGeom>
            <a:avLst/>
            <a:gdLst/>
            <a:ahLst/>
            <a:cxnLst/>
            <a:rect l="l" t="t" r="r" b="b"/>
            <a:pathLst>
              <a:path w="1521018" h="842264">
                <a:moveTo>
                  <a:pt x="0" y="0"/>
                </a:moveTo>
                <a:lnTo>
                  <a:pt x="1521018" y="0"/>
                </a:lnTo>
                <a:lnTo>
                  <a:pt x="1521018" y="842264"/>
                </a:lnTo>
                <a:lnTo>
                  <a:pt x="0" y="84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9962228" y="2081291"/>
            <a:ext cx="1521018" cy="842264"/>
          </a:xfrm>
          <a:custGeom>
            <a:avLst/>
            <a:gdLst/>
            <a:ahLst/>
            <a:cxnLst/>
            <a:rect l="l" t="t" r="r" b="b"/>
            <a:pathLst>
              <a:path w="1521018" h="842264">
                <a:moveTo>
                  <a:pt x="0" y="0"/>
                </a:moveTo>
                <a:lnTo>
                  <a:pt x="1521018" y="0"/>
                </a:lnTo>
                <a:lnTo>
                  <a:pt x="1521018" y="842264"/>
                </a:lnTo>
                <a:lnTo>
                  <a:pt x="0" y="84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Freeform 16"/>
          <p:cNvSpPr/>
          <p:nvPr/>
        </p:nvSpPr>
        <p:spPr>
          <a:xfrm>
            <a:off x="13193574" y="2081291"/>
            <a:ext cx="1521018" cy="842264"/>
          </a:xfrm>
          <a:custGeom>
            <a:avLst/>
            <a:gdLst/>
            <a:ahLst/>
            <a:cxnLst/>
            <a:rect l="l" t="t" r="r" b="b"/>
            <a:pathLst>
              <a:path w="1521018" h="842264">
                <a:moveTo>
                  <a:pt x="0" y="0"/>
                </a:moveTo>
                <a:lnTo>
                  <a:pt x="1521018" y="0"/>
                </a:lnTo>
                <a:lnTo>
                  <a:pt x="1521018" y="842264"/>
                </a:lnTo>
                <a:lnTo>
                  <a:pt x="0" y="84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7" name="TextBox 17"/>
          <p:cNvSpPr txBox="1"/>
          <p:nvPr/>
        </p:nvSpPr>
        <p:spPr>
          <a:xfrm>
            <a:off x="-130331" y="2218909"/>
            <a:ext cx="2318062" cy="80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8"/>
              </a:lnSpc>
            </a:pPr>
            <a:r>
              <a:rPr lang="en-US" sz="2241">
                <a:solidFill>
                  <a:srgbClr val="000000"/>
                </a:solidFill>
                <a:latin typeface="Childos Arabic"/>
              </a:rPr>
              <a:t>C++ (1983)</a:t>
            </a:r>
          </a:p>
          <a:p>
            <a:pPr marL="0" lvl="0" indent="0" algn="ctr">
              <a:lnSpc>
                <a:spcPts val="3138"/>
              </a:lnSpc>
              <a:spcBef>
                <a:spcPct val="0"/>
              </a:spcBef>
            </a:pPr>
            <a:endParaRPr lang="en-US" sz="2241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11160" y="8817718"/>
            <a:ext cx="2077116" cy="81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r>
              <a:rPr lang="en-US" sz="2302" u="none" strike="noStrike">
                <a:solidFill>
                  <a:srgbClr val="000000"/>
                </a:solidFill>
                <a:latin typeface="Childos Arabic"/>
              </a:rPr>
              <a:t>C++ (1985)</a:t>
            </a:r>
          </a:p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endParaRPr lang="en-US" sz="2302" u="none" strike="noStrike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00704" y="2199081"/>
            <a:ext cx="1070376" cy="81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r>
              <a:rPr lang="en-US" sz="2302" u="none" strike="noStrike">
                <a:solidFill>
                  <a:srgbClr val="000000"/>
                </a:solidFill>
                <a:latin typeface="Childos Arabic"/>
              </a:rPr>
              <a:t>C++ 2.0 </a:t>
            </a:r>
          </a:p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endParaRPr lang="en-US" sz="2302" u="none" strike="noStrike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811592" y="8817718"/>
            <a:ext cx="2077116" cy="81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r>
              <a:rPr lang="en-US" sz="2302" u="none" strike="noStrike">
                <a:solidFill>
                  <a:srgbClr val="000000"/>
                </a:solidFill>
                <a:latin typeface="Childos Arabic"/>
              </a:rPr>
              <a:t>C++ (1990)</a:t>
            </a:r>
          </a:p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endParaRPr lang="en-US" sz="2302" u="none" strike="noStrike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452834" y="2213062"/>
            <a:ext cx="2077116" cy="81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r>
              <a:rPr lang="en-US" sz="2302" u="none" strike="noStrike">
                <a:solidFill>
                  <a:srgbClr val="000000"/>
                </a:solidFill>
                <a:latin typeface="Childos Arabic"/>
              </a:rPr>
              <a:t>C++ (1998)</a:t>
            </a:r>
          </a:p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endParaRPr lang="en-US" sz="2302" u="none" strike="noStrike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684179" y="2199081"/>
            <a:ext cx="2077116" cy="81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r>
              <a:rPr lang="en-US" sz="2302" u="none" strike="noStrike">
                <a:solidFill>
                  <a:srgbClr val="000000"/>
                </a:solidFill>
                <a:latin typeface="Childos Arabic"/>
              </a:rPr>
              <a:t>C++11</a:t>
            </a:r>
          </a:p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endParaRPr lang="en-US" sz="2302" u="none" strike="noStrike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412455" y="8817718"/>
            <a:ext cx="2077116" cy="81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r>
              <a:rPr lang="en-US" sz="2302" u="none" strike="noStrike">
                <a:solidFill>
                  <a:srgbClr val="000000"/>
                </a:solidFill>
                <a:latin typeface="Childos Arabic"/>
              </a:rPr>
              <a:t>C++14</a:t>
            </a:r>
          </a:p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endParaRPr lang="en-US" sz="2302" u="none" strike="noStrike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913820" y="1809919"/>
            <a:ext cx="2077116" cy="121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r>
              <a:rPr lang="en-US" sz="2302" u="none" strike="noStrike">
                <a:solidFill>
                  <a:srgbClr val="000000"/>
                </a:solidFill>
                <a:latin typeface="Childos Arabic"/>
              </a:rPr>
              <a:t>C++17</a:t>
            </a:r>
          </a:p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endParaRPr lang="en-US" sz="2302" u="none" strike="noStrike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708770" y="8817718"/>
            <a:ext cx="2077116" cy="81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r>
              <a:rPr lang="en-US" sz="2302" u="none" strike="noStrike">
                <a:solidFill>
                  <a:srgbClr val="000000"/>
                </a:solidFill>
                <a:latin typeface="Childos Arabic"/>
              </a:rPr>
              <a:t>C++20</a:t>
            </a:r>
          </a:p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endParaRPr lang="en-US" sz="2302" u="none" strike="noStrike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105442" y="8817718"/>
            <a:ext cx="2077116" cy="81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r>
              <a:rPr lang="en-US" sz="2302" u="none" strike="noStrike">
                <a:solidFill>
                  <a:srgbClr val="000000"/>
                </a:solidFill>
                <a:latin typeface="Childos Arabic"/>
              </a:rPr>
              <a:t>C++05</a:t>
            </a:r>
          </a:p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endParaRPr lang="en-US" sz="2302" u="none" strike="noStrike">
              <a:solidFill>
                <a:srgbClr val="000000"/>
              </a:solidFill>
              <a:latin typeface="Childos Arabic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6599919" y="2081291"/>
            <a:ext cx="1521018" cy="842264"/>
          </a:xfrm>
          <a:custGeom>
            <a:avLst/>
            <a:gdLst/>
            <a:ahLst/>
            <a:cxnLst/>
            <a:rect l="l" t="t" r="r" b="b"/>
            <a:pathLst>
              <a:path w="1521018" h="842264">
                <a:moveTo>
                  <a:pt x="0" y="0"/>
                </a:moveTo>
                <a:lnTo>
                  <a:pt x="1521017" y="0"/>
                </a:lnTo>
                <a:lnTo>
                  <a:pt x="1521017" y="842264"/>
                </a:lnTo>
                <a:lnTo>
                  <a:pt x="0" y="84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8" name="TextBox 28"/>
          <p:cNvSpPr txBox="1"/>
          <p:nvPr/>
        </p:nvSpPr>
        <p:spPr>
          <a:xfrm>
            <a:off x="16305385" y="2199081"/>
            <a:ext cx="2077116" cy="81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r>
              <a:rPr lang="en-US" sz="2302" u="none" strike="noStrike">
                <a:solidFill>
                  <a:srgbClr val="000000"/>
                </a:solidFill>
                <a:latin typeface="Childos Arabic"/>
              </a:rPr>
              <a:t>C++23</a:t>
            </a:r>
          </a:p>
          <a:p>
            <a:pPr marL="0" lvl="0" indent="0" algn="ctr">
              <a:lnSpc>
                <a:spcPts val="3222"/>
              </a:lnSpc>
              <a:spcBef>
                <a:spcPct val="0"/>
              </a:spcBef>
            </a:pPr>
            <a:endParaRPr lang="en-US" sz="2302" u="none" strike="noStrike">
              <a:solidFill>
                <a:srgbClr val="000000"/>
              </a:solidFill>
              <a:latin typeface="Childos Arab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0855" y="192967"/>
            <a:ext cx="11686290" cy="10094033"/>
          </a:xfrm>
          <a:custGeom>
            <a:avLst/>
            <a:gdLst/>
            <a:ahLst/>
            <a:cxnLst/>
            <a:rect l="l" t="t" r="r" b="b"/>
            <a:pathLst>
              <a:path w="11686290" h="10094033">
                <a:moveTo>
                  <a:pt x="0" y="0"/>
                </a:moveTo>
                <a:lnTo>
                  <a:pt x="11686290" y="0"/>
                </a:lnTo>
                <a:lnTo>
                  <a:pt x="11686290" y="10094033"/>
                </a:lnTo>
                <a:lnTo>
                  <a:pt x="0" y="10094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3566640" y="1160477"/>
            <a:ext cx="11154720" cy="5181947"/>
          </a:xfrm>
          <a:custGeom>
            <a:avLst/>
            <a:gdLst/>
            <a:ahLst/>
            <a:cxnLst/>
            <a:rect l="l" t="t" r="r" b="b"/>
            <a:pathLst>
              <a:path w="11154720" h="5181947">
                <a:moveTo>
                  <a:pt x="0" y="0"/>
                </a:moveTo>
                <a:lnTo>
                  <a:pt x="11154720" y="0"/>
                </a:lnTo>
                <a:lnTo>
                  <a:pt x="11154720" y="5181947"/>
                </a:lnTo>
                <a:lnTo>
                  <a:pt x="0" y="5181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583" t="-60324" r="-15045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11994468" y="3466431"/>
            <a:ext cx="332761" cy="570040"/>
          </a:xfrm>
          <a:custGeom>
            <a:avLst/>
            <a:gdLst/>
            <a:ahLst/>
            <a:cxnLst/>
            <a:rect l="l" t="t" r="r" b="b"/>
            <a:pathLst>
              <a:path w="332761" h="570040">
                <a:moveTo>
                  <a:pt x="0" y="0"/>
                </a:moveTo>
                <a:lnTo>
                  <a:pt x="332761" y="0"/>
                </a:lnTo>
                <a:lnTo>
                  <a:pt x="332761" y="570040"/>
                </a:lnTo>
                <a:lnTo>
                  <a:pt x="0" y="57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0279" y="3010197"/>
            <a:ext cx="15688292" cy="845380"/>
            <a:chOff x="0" y="0"/>
            <a:chExt cx="4131896" cy="2226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31896" cy="222651"/>
            </a:xfrm>
            <a:custGeom>
              <a:avLst/>
              <a:gdLst/>
              <a:ahLst/>
              <a:cxnLst/>
              <a:rect l="l" t="t" r="r" b="b"/>
              <a:pathLst>
                <a:path w="4131896" h="222651">
                  <a:moveTo>
                    <a:pt x="16778" y="0"/>
                  </a:moveTo>
                  <a:lnTo>
                    <a:pt x="4115117" y="0"/>
                  </a:lnTo>
                  <a:cubicBezTo>
                    <a:pt x="4124384" y="0"/>
                    <a:pt x="4131896" y="7512"/>
                    <a:pt x="4131896" y="16778"/>
                  </a:cubicBezTo>
                  <a:lnTo>
                    <a:pt x="4131896" y="205873"/>
                  </a:lnTo>
                  <a:cubicBezTo>
                    <a:pt x="4131896" y="215139"/>
                    <a:pt x="4124384" y="222651"/>
                    <a:pt x="4115117" y="222651"/>
                  </a:cubicBezTo>
                  <a:lnTo>
                    <a:pt x="16778" y="222651"/>
                  </a:lnTo>
                  <a:cubicBezTo>
                    <a:pt x="7512" y="222651"/>
                    <a:pt x="0" y="215139"/>
                    <a:pt x="0" y="205873"/>
                  </a:cubicBezTo>
                  <a:lnTo>
                    <a:pt x="0" y="16778"/>
                  </a:lnTo>
                  <a:cubicBezTo>
                    <a:pt x="0" y="7512"/>
                    <a:pt x="7512" y="0"/>
                    <a:pt x="16778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1896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7029" y="1345072"/>
            <a:ext cx="14985241" cy="86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FFFFFF"/>
                </a:solidFill>
                <a:latin typeface="Bebas Neue Bold"/>
              </a:rPr>
              <a:t>C++ Dili Özelinde Değerlendirme Kriterleri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50279" y="4303362"/>
            <a:ext cx="15688292" cy="845380"/>
            <a:chOff x="0" y="0"/>
            <a:chExt cx="4131896" cy="2226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31896" cy="222651"/>
            </a:xfrm>
            <a:custGeom>
              <a:avLst/>
              <a:gdLst/>
              <a:ahLst/>
              <a:cxnLst/>
              <a:rect l="l" t="t" r="r" b="b"/>
              <a:pathLst>
                <a:path w="4131896" h="222651">
                  <a:moveTo>
                    <a:pt x="16778" y="0"/>
                  </a:moveTo>
                  <a:lnTo>
                    <a:pt x="4115117" y="0"/>
                  </a:lnTo>
                  <a:cubicBezTo>
                    <a:pt x="4124384" y="0"/>
                    <a:pt x="4131896" y="7512"/>
                    <a:pt x="4131896" y="16778"/>
                  </a:cubicBezTo>
                  <a:lnTo>
                    <a:pt x="4131896" y="205873"/>
                  </a:lnTo>
                  <a:cubicBezTo>
                    <a:pt x="4131896" y="215139"/>
                    <a:pt x="4124384" y="222651"/>
                    <a:pt x="4115117" y="222651"/>
                  </a:cubicBezTo>
                  <a:lnTo>
                    <a:pt x="16778" y="222651"/>
                  </a:lnTo>
                  <a:cubicBezTo>
                    <a:pt x="7512" y="222651"/>
                    <a:pt x="0" y="215139"/>
                    <a:pt x="0" y="205873"/>
                  </a:cubicBezTo>
                  <a:lnTo>
                    <a:pt x="0" y="16778"/>
                  </a:lnTo>
                  <a:cubicBezTo>
                    <a:pt x="0" y="7512"/>
                    <a:pt x="7512" y="0"/>
                    <a:pt x="16778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131896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0279" y="5596528"/>
            <a:ext cx="15688292" cy="845380"/>
            <a:chOff x="0" y="0"/>
            <a:chExt cx="4131896" cy="2226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31896" cy="222651"/>
            </a:xfrm>
            <a:custGeom>
              <a:avLst/>
              <a:gdLst/>
              <a:ahLst/>
              <a:cxnLst/>
              <a:rect l="l" t="t" r="r" b="b"/>
              <a:pathLst>
                <a:path w="4131896" h="222651">
                  <a:moveTo>
                    <a:pt x="16778" y="0"/>
                  </a:moveTo>
                  <a:lnTo>
                    <a:pt x="4115117" y="0"/>
                  </a:lnTo>
                  <a:cubicBezTo>
                    <a:pt x="4124384" y="0"/>
                    <a:pt x="4131896" y="7512"/>
                    <a:pt x="4131896" y="16778"/>
                  </a:cubicBezTo>
                  <a:lnTo>
                    <a:pt x="4131896" y="205873"/>
                  </a:lnTo>
                  <a:cubicBezTo>
                    <a:pt x="4131896" y="215139"/>
                    <a:pt x="4124384" y="222651"/>
                    <a:pt x="4115117" y="222651"/>
                  </a:cubicBezTo>
                  <a:lnTo>
                    <a:pt x="16778" y="222651"/>
                  </a:lnTo>
                  <a:cubicBezTo>
                    <a:pt x="7512" y="222651"/>
                    <a:pt x="0" y="215139"/>
                    <a:pt x="0" y="205873"/>
                  </a:cubicBezTo>
                  <a:lnTo>
                    <a:pt x="0" y="16778"/>
                  </a:lnTo>
                  <a:cubicBezTo>
                    <a:pt x="0" y="7512"/>
                    <a:pt x="7512" y="0"/>
                    <a:pt x="16778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131896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0279" y="6889693"/>
            <a:ext cx="15688292" cy="845380"/>
            <a:chOff x="0" y="0"/>
            <a:chExt cx="4131896" cy="2226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31896" cy="222651"/>
            </a:xfrm>
            <a:custGeom>
              <a:avLst/>
              <a:gdLst/>
              <a:ahLst/>
              <a:cxnLst/>
              <a:rect l="l" t="t" r="r" b="b"/>
              <a:pathLst>
                <a:path w="4131896" h="222651">
                  <a:moveTo>
                    <a:pt x="16778" y="0"/>
                  </a:moveTo>
                  <a:lnTo>
                    <a:pt x="4115117" y="0"/>
                  </a:lnTo>
                  <a:cubicBezTo>
                    <a:pt x="4124384" y="0"/>
                    <a:pt x="4131896" y="7512"/>
                    <a:pt x="4131896" y="16778"/>
                  </a:cubicBezTo>
                  <a:lnTo>
                    <a:pt x="4131896" y="205873"/>
                  </a:lnTo>
                  <a:cubicBezTo>
                    <a:pt x="4131896" y="215139"/>
                    <a:pt x="4124384" y="222651"/>
                    <a:pt x="4115117" y="222651"/>
                  </a:cubicBezTo>
                  <a:lnTo>
                    <a:pt x="16778" y="222651"/>
                  </a:lnTo>
                  <a:cubicBezTo>
                    <a:pt x="7512" y="222651"/>
                    <a:pt x="0" y="215139"/>
                    <a:pt x="0" y="205873"/>
                  </a:cubicBezTo>
                  <a:lnTo>
                    <a:pt x="0" y="16778"/>
                  </a:lnTo>
                  <a:cubicBezTo>
                    <a:pt x="0" y="7512"/>
                    <a:pt x="7512" y="0"/>
                    <a:pt x="16778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131896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50279" y="8182858"/>
            <a:ext cx="15688292" cy="845380"/>
            <a:chOff x="0" y="0"/>
            <a:chExt cx="4131896" cy="2226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31896" cy="222651"/>
            </a:xfrm>
            <a:custGeom>
              <a:avLst/>
              <a:gdLst/>
              <a:ahLst/>
              <a:cxnLst/>
              <a:rect l="l" t="t" r="r" b="b"/>
              <a:pathLst>
                <a:path w="4131896" h="222651">
                  <a:moveTo>
                    <a:pt x="16778" y="0"/>
                  </a:moveTo>
                  <a:lnTo>
                    <a:pt x="4115117" y="0"/>
                  </a:lnTo>
                  <a:cubicBezTo>
                    <a:pt x="4124384" y="0"/>
                    <a:pt x="4131896" y="7512"/>
                    <a:pt x="4131896" y="16778"/>
                  </a:cubicBezTo>
                  <a:lnTo>
                    <a:pt x="4131896" y="205873"/>
                  </a:lnTo>
                  <a:cubicBezTo>
                    <a:pt x="4131896" y="215139"/>
                    <a:pt x="4124384" y="222651"/>
                    <a:pt x="4115117" y="222651"/>
                  </a:cubicBezTo>
                  <a:lnTo>
                    <a:pt x="16778" y="222651"/>
                  </a:lnTo>
                  <a:cubicBezTo>
                    <a:pt x="7512" y="222651"/>
                    <a:pt x="0" y="215139"/>
                    <a:pt x="0" y="205873"/>
                  </a:cubicBezTo>
                  <a:lnTo>
                    <a:pt x="0" y="16778"/>
                  </a:lnTo>
                  <a:cubicBezTo>
                    <a:pt x="0" y="7512"/>
                    <a:pt x="7512" y="0"/>
                    <a:pt x="16778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131896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98254" y="3181602"/>
            <a:ext cx="8935549" cy="45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711">
                <a:solidFill>
                  <a:srgbClr val="000000"/>
                </a:solidFill>
                <a:latin typeface="Montserrat Classic"/>
              </a:rPr>
              <a:t>Okunabilirlik (Readability)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8254" y="4474734"/>
            <a:ext cx="8935549" cy="45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711">
                <a:solidFill>
                  <a:srgbClr val="000000"/>
                </a:solidFill>
                <a:latin typeface="Montserrat Classic"/>
              </a:rPr>
              <a:t>Yazılabilirlik (Writability)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8254" y="5767867"/>
            <a:ext cx="8935549" cy="45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711">
                <a:solidFill>
                  <a:srgbClr val="000000"/>
                </a:solidFill>
                <a:latin typeface="Montserrat Classic"/>
              </a:rPr>
              <a:t>Güvenilirlik (Reliability)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8254" y="7061032"/>
            <a:ext cx="8935549" cy="93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5"/>
              </a:lnSpc>
            </a:pPr>
            <a:r>
              <a:rPr lang="en-US" sz="2711">
                <a:solidFill>
                  <a:srgbClr val="000000"/>
                </a:solidFill>
                <a:latin typeface="Montserrat Classic"/>
              </a:rPr>
              <a:t>Maliyet</a:t>
            </a:r>
          </a:p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endParaRPr lang="en-US" sz="2711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8254" y="8354230"/>
            <a:ext cx="8935549" cy="45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711">
                <a:solidFill>
                  <a:srgbClr val="000000"/>
                </a:solidFill>
                <a:latin typeface="Montserrat Classic"/>
              </a:rPr>
              <a:t>Taşınabilirlik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94468" y="3466431"/>
            <a:ext cx="332761" cy="570040"/>
          </a:xfrm>
          <a:custGeom>
            <a:avLst/>
            <a:gdLst/>
            <a:ahLst/>
            <a:cxnLst/>
            <a:rect l="l" t="t" r="r" b="b"/>
            <a:pathLst>
              <a:path w="332761" h="570040">
                <a:moveTo>
                  <a:pt x="0" y="0"/>
                </a:moveTo>
                <a:lnTo>
                  <a:pt x="332761" y="0"/>
                </a:lnTo>
                <a:lnTo>
                  <a:pt x="332761" y="570040"/>
                </a:lnTo>
                <a:lnTo>
                  <a:pt x="0" y="570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2692933" y="187768"/>
            <a:ext cx="12664866" cy="7347309"/>
          </a:xfrm>
          <a:custGeom>
            <a:avLst/>
            <a:gdLst/>
            <a:ahLst/>
            <a:cxnLst/>
            <a:rect l="l" t="t" r="r" b="b"/>
            <a:pathLst>
              <a:path w="12664866" h="7347309">
                <a:moveTo>
                  <a:pt x="0" y="0"/>
                </a:moveTo>
                <a:lnTo>
                  <a:pt x="12664866" y="0"/>
                </a:lnTo>
                <a:lnTo>
                  <a:pt x="12664866" y="7347308"/>
                </a:lnTo>
                <a:lnTo>
                  <a:pt x="0" y="734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42" r="-954" b="-2419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2254288" y="7535076"/>
            <a:ext cx="13542157" cy="2461808"/>
          </a:xfrm>
          <a:custGeom>
            <a:avLst/>
            <a:gdLst/>
            <a:ahLst/>
            <a:cxnLst/>
            <a:rect l="l" t="t" r="r" b="b"/>
            <a:pathLst>
              <a:path w="13542157" h="2461808">
                <a:moveTo>
                  <a:pt x="0" y="0"/>
                </a:moveTo>
                <a:lnTo>
                  <a:pt x="13542157" y="0"/>
                </a:lnTo>
                <a:lnTo>
                  <a:pt x="13542157" y="2461809"/>
                </a:lnTo>
                <a:lnTo>
                  <a:pt x="0" y="2461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50" r="-3367" b="-165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94468" y="3466431"/>
            <a:ext cx="332761" cy="570040"/>
          </a:xfrm>
          <a:custGeom>
            <a:avLst/>
            <a:gdLst/>
            <a:ahLst/>
            <a:cxnLst/>
            <a:rect l="l" t="t" r="r" b="b"/>
            <a:pathLst>
              <a:path w="332761" h="570040">
                <a:moveTo>
                  <a:pt x="0" y="0"/>
                </a:moveTo>
                <a:lnTo>
                  <a:pt x="332761" y="0"/>
                </a:lnTo>
                <a:lnTo>
                  <a:pt x="332761" y="570040"/>
                </a:lnTo>
                <a:lnTo>
                  <a:pt x="0" y="570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2353250" y="7156304"/>
            <a:ext cx="13910951" cy="3002258"/>
          </a:xfrm>
          <a:custGeom>
            <a:avLst/>
            <a:gdLst/>
            <a:ahLst/>
            <a:cxnLst/>
            <a:rect l="l" t="t" r="r" b="b"/>
            <a:pathLst>
              <a:path w="13910951" h="3002258">
                <a:moveTo>
                  <a:pt x="0" y="0"/>
                </a:moveTo>
                <a:lnTo>
                  <a:pt x="13910951" y="0"/>
                </a:lnTo>
                <a:lnTo>
                  <a:pt x="13910951" y="3002257"/>
                </a:lnTo>
                <a:lnTo>
                  <a:pt x="0" y="3002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6" t="-214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2033857" y="584279"/>
            <a:ext cx="14220286" cy="6904383"/>
          </a:xfrm>
          <a:custGeom>
            <a:avLst/>
            <a:gdLst/>
            <a:ahLst/>
            <a:cxnLst/>
            <a:rect l="l" t="t" r="r" b="b"/>
            <a:pathLst>
              <a:path w="14220286" h="6904383">
                <a:moveTo>
                  <a:pt x="0" y="0"/>
                </a:moveTo>
                <a:lnTo>
                  <a:pt x="14220286" y="0"/>
                </a:lnTo>
                <a:lnTo>
                  <a:pt x="14220286" y="6904383"/>
                </a:lnTo>
                <a:lnTo>
                  <a:pt x="0" y="69043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808" y="-1150728"/>
            <a:ext cx="15272670" cy="127104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3371354"/>
            <a:ext cx="5742218" cy="233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18"/>
              </a:lnSpc>
              <a:spcBef>
                <a:spcPct val="0"/>
              </a:spcBef>
            </a:pPr>
            <a:r>
              <a:rPr lang="en-US" sz="4441" u="none" strike="noStrike">
                <a:solidFill>
                  <a:srgbClr val="FFFFFF"/>
                </a:solidFill>
                <a:latin typeface="Montserrat Classic Bold"/>
              </a:rPr>
              <a:t>Halstead’s metriğine göre okunulabilirlik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6451" y="9029182"/>
            <a:ext cx="4860459" cy="114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22"/>
              </a:lnSpc>
              <a:spcBef>
                <a:spcPct val="0"/>
              </a:spcBef>
            </a:pPr>
            <a:r>
              <a:rPr lang="en-US" sz="1301">
                <a:solidFill>
                  <a:srgbClr val="FFFFFF"/>
                </a:solidFill>
                <a:latin typeface="Childos Arabic"/>
              </a:rPr>
              <a:t>Muhammad Usman Tariq, Muhammad Bilal Bashir, Muhammad Babar, Adnan Sohail.Code Readability Management of High-level Programming Languages: A Comparative Study. International Journal of Advanced Computer Science and Applications (IJACSA).2020.DOI: 10.14569/IJACSA.2020.0110375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452</Words>
  <Application>Microsoft Office PowerPoint</Application>
  <PresentationFormat>Özel</PresentationFormat>
  <Paragraphs>94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34" baseType="lpstr">
      <vt:lpstr>Bebas Neue Bold</vt:lpstr>
      <vt:lpstr>More Sugar</vt:lpstr>
      <vt:lpstr>Montserrat Bold</vt:lpstr>
      <vt:lpstr>Bebas Neue</vt:lpstr>
      <vt:lpstr>Childos Arabic Bold</vt:lpstr>
      <vt:lpstr>Arial</vt:lpstr>
      <vt:lpstr>Calibri</vt:lpstr>
      <vt:lpstr>Childos Arabic</vt:lpstr>
      <vt:lpstr>Montserrat Classic</vt:lpstr>
      <vt:lpstr>Montserrat Classic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3.75</dc:title>
  <cp:lastModifiedBy>Metin  Yaman</cp:lastModifiedBy>
  <cp:revision>3</cp:revision>
  <dcterms:created xsi:type="dcterms:W3CDTF">2006-08-16T00:00:00Z</dcterms:created>
  <dcterms:modified xsi:type="dcterms:W3CDTF">2023-12-25T18:36:22Z</dcterms:modified>
  <dc:identifier>DAF3_rKKXVA</dc:identifier>
</cp:coreProperties>
</file>